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94" r:id="rId3"/>
  </p:sldMasterIdLst>
  <p:notesMasterIdLst>
    <p:notesMasterId r:id="rId28"/>
  </p:notesMasterIdLst>
  <p:sldIdLst>
    <p:sldId id="257" r:id="rId4"/>
    <p:sldId id="331" r:id="rId5"/>
    <p:sldId id="328" r:id="rId6"/>
    <p:sldId id="362" r:id="rId7"/>
    <p:sldId id="363" r:id="rId8"/>
    <p:sldId id="335" r:id="rId9"/>
    <p:sldId id="336" r:id="rId10"/>
    <p:sldId id="337" r:id="rId11"/>
    <p:sldId id="338" r:id="rId12"/>
    <p:sldId id="369" r:id="rId13"/>
    <p:sldId id="340" r:id="rId14"/>
    <p:sldId id="343" r:id="rId15"/>
    <p:sldId id="366" r:id="rId16"/>
    <p:sldId id="346" r:id="rId17"/>
    <p:sldId id="347" r:id="rId18"/>
    <p:sldId id="349" r:id="rId19"/>
    <p:sldId id="367" r:id="rId20"/>
    <p:sldId id="368" r:id="rId21"/>
    <p:sldId id="351" r:id="rId22"/>
    <p:sldId id="355" r:id="rId23"/>
    <p:sldId id="359" r:id="rId24"/>
    <p:sldId id="361" r:id="rId25"/>
    <p:sldId id="311" r:id="rId26"/>
    <p:sldId id="27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is T. Gutierrez" initials="ATG" lastIdx="19" clrIdx="0">
    <p:extLst>
      <p:ext uri="{19B8F6BF-5375-455C-9EA6-DF929625EA0E}">
        <p15:presenceInfo xmlns:p15="http://schemas.microsoft.com/office/powerpoint/2012/main" userId="S::agutier8@cchealth.org::51596ad0-21c9-4493-aaba-11f601fea49b" providerId="AD"/>
      </p:ext>
    </p:extLst>
  </p:cmAuthor>
  <p:cmAuthor id="2" name="Harleen K. Sethi" initials="HKS" lastIdx="21" clrIdx="1">
    <p:extLst>
      <p:ext uri="{19B8F6BF-5375-455C-9EA6-DF929625EA0E}">
        <p15:presenceInfo xmlns:p15="http://schemas.microsoft.com/office/powerpoint/2012/main" userId="S::hsethi@cchealth.org::ef0b5ace-bf79-4488-a5b5-e289be992f3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326F"/>
    <a:srgbClr val="B6225E"/>
    <a:srgbClr val="CA4E8F"/>
    <a:srgbClr val="E8DC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2" autoAdjust="0"/>
    <p:restoredTop sz="56779" autoAdjust="0"/>
  </p:normalViewPr>
  <p:slideViewPr>
    <p:cSldViewPr snapToGrid="0">
      <p:cViewPr varScale="1">
        <p:scale>
          <a:sx n="59" d="100"/>
          <a:sy n="59" d="100"/>
        </p:scale>
        <p:origin x="1516"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322AD0-A966-FA47-BD67-269C3E0EBE9A}" type="doc">
      <dgm:prSet loTypeId="urn:microsoft.com/office/officeart/2005/8/layout/equation1" loCatId="icon" qsTypeId="urn:microsoft.com/office/officeart/2005/8/quickstyle/simple4" qsCatId="simple" csTypeId="urn:microsoft.com/office/officeart/2005/8/colors/colorful3" csCatId="colorful" phldr="1"/>
      <dgm:spPr/>
    </dgm:pt>
    <dgm:pt modelId="{9521C5CA-2491-C449-B39E-502ED88515D8}">
      <dgm:prSet phldrT="[Text]"/>
      <dgm:spPr/>
      <dgm:t>
        <a:bodyPr/>
        <a:lstStyle/>
        <a:p>
          <a:r>
            <a:rPr lang="en-US" dirty="0"/>
            <a:t>Bacteria</a:t>
          </a:r>
        </a:p>
      </dgm:t>
    </dgm:pt>
    <dgm:pt modelId="{9E065E50-95C0-344F-9774-9D33C5C8B43D}" type="parTrans" cxnId="{3926A9F5-7EC3-AE4D-AB17-00F586869629}">
      <dgm:prSet/>
      <dgm:spPr/>
      <dgm:t>
        <a:bodyPr/>
        <a:lstStyle/>
        <a:p>
          <a:endParaRPr lang="en-US"/>
        </a:p>
      </dgm:t>
    </dgm:pt>
    <dgm:pt modelId="{6EABB245-7FDF-FE49-B9FF-020AE38EF81B}" type="sibTrans" cxnId="{3926A9F5-7EC3-AE4D-AB17-00F586869629}">
      <dgm:prSet/>
      <dgm:spPr/>
      <dgm:t>
        <a:bodyPr/>
        <a:lstStyle/>
        <a:p>
          <a:endParaRPr lang="en-US" dirty="0"/>
        </a:p>
      </dgm:t>
    </dgm:pt>
    <dgm:pt modelId="{E259EDB3-65C6-C24D-A80A-9F44FC0D919F}">
      <dgm:prSet phldrT="[Text]"/>
      <dgm:spPr/>
      <dgm:t>
        <a:bodyPr/>
        <a:lstStyle/>
        <a:p>
          <a:r>
            <a:rPr lang="en-US" dirty="0"/>
            <a:t>Sugary Food &amp; Drinks</a:t>
          </a:r>
        </a:p>
      </dgm:t>
    </dgm:pt>
    <dgm:pt modelId="{6E4E9841-B649-7D49-A515-BF0E498017FD}" type="parTrans" cxnId="{B9F9215A-F92E-9846-894A-50298A113AD9}">
      <dgm:prSet/>
      <dgm:spPr/>
      <dgm:t>
        <a:bodyPr/>
        <a:lstStyle/>
        <a:p>
          <a:endParaRPr lang="en-US"/>
        </a:p>
      </dgm:t>
    </dgm:pt>
    <dgm:pt modelId="{354C802C-8942-0A40-8193-3C8F9A937F04}" type="sibTrans" cxnId="{B9F9215A-F92E-9846-894A-50298A113AD9}">
      <dgm:prSet/>
      <dgm:spPr/>
      <dgm:t>
        <a:bodyPr/>
        <a:lstStyle/>
        <a:p>
          <a:endParaRPr lang="en-US" dirty="0"/>
        </a:p>
      </dgm:t>
    </dgm:pt>
    <dgm:pt modelId="{6736195E-7ED3-D343-942F-5EE7C60502AA}">
      <dgm:prSet phldrT="[Text]"/>
      <dgm:spPr>
        <a:solidFill>
          <a:schemeClr val="accent6">
            <a:lumMod val="75000"/>
          </a:schemeClr>
        </a:solidFill>
      </dgm:spPr>
      <dgm:t>
        <a:bodyPr/>
        <a:lstStyle/>
        <a:p>
          <a:r>
            <a:rPr lang="en-US" dirty="0"/>
            <a:t>Acid Attack</a:t>
          </a:r>
        </a:p>
      </dgm:t>
    </dgm:pt>
    <dgm:pt modelId="{94ED7ABE-2981-E640-873F-5B2A0474A127}" type="parTrans" cxnId="{56B6684F-2D81-4248-B992-4F6A5E45511C}">
      <dgm:prSet/>
      <dgm:spPr/>
      <dgm:t>
        <a:bodyPr/>
        <a:lstStyle/>
        <a:p>
          <a:endParaRPr lang="en-US"/>
        </a:p>
      </dgm:t>
    </dgm:pt>
    <dgm:pt modelId="{7A869F69-C0D6-C84C-99D1-2FC0AD1BE51A}" type="sibTrans" cxnId="{56B6684F-2D81-4248-B992-4F6A5E45511C}">
      <dgm:prSet/>
      <dgm:spPr/>
      <dgm:t>
        <a:bodyPr/>
        <a:lstStyle/>
        <a:p>
          <a:endParaRPr lang="en-US"/>
        </a:p>
      </dgm:t>
    </dgm:pt>
    <dgm:pt modelId="{040E6FC4-0425-4046-B035-7D4C8DF2A325}" type="pres">
      <dgm:prSet presAssocID="{95322AD0-A966-FA47-BD67-269C3E0EBE9A}" presName="linearFlow" presStyleCnt="0">
        <dgm:presLayoutVars>
          <dgm:dir/>
          <dgm:resizeHandles val="exact"/>
        </dgm:presLayoutVars>
      </dgm:prSet>
      <dgm:spPr/>
    </dgm:pt>
    <dgm:pt modelId="{71115BA1-F52A-004D-AB31-88D6AF286648}" type="pres">
      <dgm:prSet presAssocID="{9521C5CA-2491-C449-B39E-502ED88515D8}" presName="node" presStyleLbl="node1" presStyleIdx="0" presStyleCnt="3" custScaleX="130518" custScaleY="133700">
        <dgm:presLayoutVars>
          <dgm:bulletEnabled val="1"/>
        </dgm:presLayoutVars>
      </dgm:prSet>
      <dgm:spPr/>
    </dgm:pt>
    <dgm:pt modelId="{20B4EBE5-59CD-B145-B838-FE8BE7842C89}" type="pres">
      <dgm:prSet presAssocID="{6EABB245-7FDF-FE49-B9FF-020AE38EF81B}" presName="spacerL" presStyleCnt="0"/>
      <dgm:spPr/>
    </dgm:pt>
    <dgm:pt modelId="{04CD6E15-54E3-F44D-8912-84502A14EC5F}" type="pres">
      <dgm:prSet presAssocID="{6EABB245-7FDF-FE49-B9FF-020AE38EF81B}" presName="sibTrans" presStyleLbl="sibTrans2D1" presStyleIdx="0" presStyleCnt="2"/>
      <dgm:spPr/>
    </dgm:pt>
    <dgm:pt modelId="{A280883D-4AE4-CB4E-B4E0-A5B1253308C6}" type="pres">
      <dgm:prSet presAssocID="{6EABB245-7FDF-FE49-B9FF-020AE38EF81B}" presName="spacerR" presStyleCnt="0"/>
      <dgm:spPr/>
    </dgm:pt>
    <dgm:pt modelId="{C7E3F033-74C8-D241-B193-2EF00B3F9783}" type="pres">
      <dgm:prSet presAssocID="{E259EDB3-65C6-C24D-A80A-9F44FC0D919F}" presName="node" presStyleLbl="node1" presStyleIdx="1" presStyleCnt="3" custScaleX="133922" custScaleY="134247">
        <dgm:presLayoutVars>
          <dgm:bulletEnabled val="1"/>
        </dgm:presLayoutVars>
      </dgm:prSet>
      <dgm:spPr/>
    </dgm:pt>
    <dgm:pt modelId="{23DAE06D-8455-DC48-AF5D-C6337A0EB89D}" type="pres">
      <dgm:prSet presAssocID="{354C802C-8942-0A40-8193-3C8F9A937F04}" presName="spacerL" presStyleCnt="0"/>
      <dgm:spPr/>
    </dgm:pt>
    <dgm:pt modelId="{6A792120-1BC9-D145-A7A4-62CA45FF2B11}" type="pres">
      <dgm:prSet presAssocID="{354C802C-8942-0A40-8193-3C8F9A937F04}" presName="sibTrans" presStyleLbl="sibTrans2D1" presStyleIdx="1" presStyleCnt="2"/>
      <dgm:spPr/>
    </dgm:pt>
    <dgm:pt modelId="{D319E0F7-0773-6946-9058-7ABB1B29943A}" type="pres">
      <dgm:prSet presAssocID="{354C802C-8942-0A40-8193-3C8F9A937F04}" presName="spacerR" presStyleCnt="0"/>
      <dgm:spPr/>
    </dgm:pt>
    <dgm:pt modelId="{05A81F5A-57B5-B24E-AD63-9F24BDC49F7E}" type="pres">
      <dgm:prSet presAssocID="{6736195E-7ED3-D343-942F-5EE7C60502AA}" presName="node" presStyleLbl="node1" presStyleIdx="2" presStyleCnt="3" custScaleX="116186" custScaleY="123489">
        <dgm:presLayoutVars>
          <dgm:bulletEnabled val="1"/>
        </dgm:presLayoutVars>
      </dgm:prSet>
      <dgm:spPr/>
    </dgm:pt>
  </dgm:ptLst>
  <dgm:cxnLst>
    <dgm:cxn modelId="{BECE6015-F013-9849-8AB3-9F3400F79D03}" type="presOf" srcId="{6EABB245-7FDF-FE49-B9FF-020AE38EF81B}" destId="{04CD6E15-54E3-F44D-8912-84502A14EC5F}" srcOrd="0" destOrd="0" presId="urn:microsoft.com/office/officeart/2005/8/layout/equation1"/>
    <dgm:cxn modelId="{052B0716-37B7-1E4B-8D38-2752E1B6B270}" type="presOf" srcId="{E259EDB3-65C6-C24D-A80A-9F44FC0D919F}" destId="{C7E3F033-74C8-D241-B193-2EF00B3F9783}" srcOrd="0" destOrd="0" presId="urn:microsoft.com/office/officeart/2005/8/layout/equation1"/>
    <dgm:cxn modelId="{9065711D-7694-2449-94C6-21C9ABF1F09A}" type="presOf" srcId="{6736195E-7ED3-D343-942F-5EE7C60502AA}" destId="{05A81F5A-57B5-B24E-AD63-9F24BDC49F7E}" srcOrd="0" destOrd="0" presId="urn:microsoft.com/office/officeart/2005/8/layout/equation1"/>
    <dgm:cxn modelId="{016A9764-F7D7-7549-8926-2388E6BE8F17}" type="presOf" srcId="{9521C5CA-2491-C449-B39E-502ED88515D8}" destId="{71115BA1-F52A-004D-AB31-88D6AF286648}" srcOrd="0" destOrd="0" presId="urn:microsoft.com/office/officeart/2005/8/layout/equation1"/>
    <dgm:cxn modelId="{87EBEE65-FA6C-ED4A-8530-09090EF75533}" type="presOf" srcId="{354C802C-8942-0A40-8193-3C8F9A937F04}" destId="{6A792120-1BC9-D145-A7A4-62CA45FF2B11}" srcOrd="0" destOrd="0" presId="urn:microsoft.com/office/officeart/2005/8/layout/equation1"/>
    <dgm:cxn modelId="{56B6684F-2D81-4248-B992-4F6A5E45511C}" srcId="{95322AD0-A966-FA47-BD67-269C3E0EBE9A}" destId="{6736195E-7ED3-D343-942F-5EE7C60502AA}" srcOrd="2" destOrd="0" parTransId="{94ED7ABE-2981-E640-873F-5B2A0474A127}" sibTransId="{7A869F69-C0D6-C84C-99D1-2FC0AD1BE51A}"/>
    <dgm:cxn modelId="{B9F9215A-F92E-9846-894A-50298A113AD9}" srcId="{95322AD0-A966-FA47-BD67-269C3E0EBE9A}" destId="{E259EDB3-65C6-C24D-A80A-9F44FC0D919F}" srcOrd="1" destOrd="0" parTransId="{6E4E9841-B649-7D49-A515-BF0E498017FD}" sibTransId="{354C802C-8942-0A40-8193-3C8F9A937F04}"/>
    <dgm:cxn modelId="{327C7BB5-887B-6042-9904-9BD8516FB784}" type="presOf" srcId="{95322AD0-A966-FA47-BD67-269C3E0EBE9A}" destId="{040E6FC4-0425-4046-B035-7D4C8DF2A325}" srcOrd="0" destOrd="0" presId="urn:microsoft.com/office/officeart/2005/8/layout/equation1"/>
    <dgm:cxn modelId="{3926A9F5-7EC3-AE4D-AB17-00F586869629}" srcId="{95322AD0-A966-FA47-BD67-269C3E0EBE9A}" destId="{9521C5CA-2491-C449-B39E-502ED88515D8}" srcOrd="0" destOrd="0" parTransId="{9E065E50-95C0-344F-9774-9D33C5C8B43D}" sibTransId="{6EABB245-7FDF-FE49-B9FF-020AE38EF81B}"/>
    <dgm:cxn modelId="{69651D6F-7AC0-6943-AD25-69F77F693073}" type="presParOf" srcId="{040E6FC4-0425-4046-B035-7D4C8DF2A325}" destId="{71115BA1-F52A-004D-AB31-88D6AF286648}" srcOrd="0" destOrd="0" presId="urn:microsoft.com/office/officeart/2005/8/layout/equation1"/>
    <dgm:cxn modelId="{0281369C-7B1D-8C40-98C8-84FB7CB31A9A}" type="presParOf" srcId="{040E6FC4-0425-4046-B035-7D4C8DF2A325}" destId="{20B4EBE5-59CD-B145-B838-FE8BE7842C89}" srcOrd="1" destOrd="0" presId="urn:microsoft.com/office/officeart/2005/8/layout/equation1"/>
    <dgm:cxn modelId="{470EBC72-D457-B14A-8F52-6C9B88099512}" type="presParOf" srcId="{040E6FC4-0425-4046-B035-7D4C8DF2A325}" destId="{04CD6E15-54E3-F44D-8912-84502A14EC5F}" srcOrd="2" destOrd="0" presId="urn:microsoft.com/office/officeart/2005/8/layout/equation1"/>
    <dgm:cxn modelId="{624A3957-7844-0B4C-9B37-8703BB4189A5}" type="presParOf" srcId="{040E6FC4-0425-4046-B035-7D4C8DF2A325}" destId="{A280883D-4AE4-CB4E-B4E0-A5B1253308C6}" srcOrd="3" destOrd="0" presId="urn:microsoft.com/office/officeart/2005/8/layout/equation1"/>
    <dgm:cxn modelId="{EDE5CC98-23AA-E146-B587-69C81C209DDB}" type="presParOf" srcId="{040E6FC4-0425-4046-B035-7D4C8DF2A325}" destId="{C7E3F033-74C8-D241-B193-2EF00B3F9783}" srcOrd="4" destOrd="0" presId="urn:microsoft.com/office/officeart/2005/8/layout/equation1"/>
    <dgm:cxn modelId="{D5740171-27DA-994E-BE24-E75C1262C170}" type="presParOf" srcId="{040E6FC4-0425-4046-B035-7D4C8DF2A325}" destId="{23DAE06D-8455-DC48-AF5D-C6337A0EB89D}" srcOrd="5" destOrd="0" presId="urn:microsoft.com/office/officeart/2005/8/layout/equation1"/>
    <dgm:cxn modelId="{2A21A2C3-6126-A642-B18B-11F6372452AD}" type="presParOf" srcId="{040E6FC4-0425-4046-B035-7D4C8DF2A325}" destId="{6A792120-1BC9-D145-A7A4-62CA45FF2B11}" srcOrd="6" destOrd="0" presId="urn:microsoft.com/office/officeart/2005/8/layout/equation1"/>
    <dgm:cxn modelId="{71E85176-BB90-9447-B522-FD19FB08FF1C}" type="presParOf" srcId="{040E6FC4-0425-4046-B035-7D4C8DF2A325}" destId="{D319E0F7-0773-6946-9058-7ABB1B29943A}" srcOrd="7" destOrd="0" presId="urn:microsoft.com/office/officeart/2005/8/layout/equation1"/>
    <dgm:cxn modelId="{7094DD57-D8A2-924C-8590-454F9F937253}" type="presParOf" srcId="{040E6FC4-0425-4046-B035-7D4C8DF2A325}" destId="{05A81F5A-57B5-B24E-AD63-9F24BDC49F7E}"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322AD0-A966-FA47-BD67-269C3E0EBE9A}" type="doc">
      <dgm:prSet loTypeId="urn:microsoft.com/office/officeart/2005/8/layout/equation1" loCatId="icon" qsTypeId="urn:microsoft.com/office/officeart/2005/8/quickstyle/simple1" qsCatId="simple" csTypeId="urn:microsoft.com/office/officeart/2005/8/colors/colorful4" csCatId="colorful" phldr="1"/>
      <dgm:spPr/>
      <dgm:t>
        <a:bodyPr/>
        <a:lstStyle/>
        <a:p>
          <a:endParaRPr lang="en-US"/>
        </a:p>
      </dgm:t>
    </dgm:pt>
    <dgm:pt modelId="{9521C5CA-2491-C449-B39E-502ED88515D8}">
      <dgm:prSet phldrT="[Text]"/>
      <dgm:spPr>
        <a:solidFill>
          <a:schemeClr val="accent6">
            <a:lumMod val="75000"/>
          </a:schemeClr>
        </a:solidFill>
      </dgm:spPr>
      <dgm:t>
        <a:bodyPr/>
        <a:lstStyle/>
        <a:p>
          <a:r>
            <a:rPr lang="en-US" dirty="0"/>
            <a:t>Acid Attack</a:t>
          </a:r>
        </a:p>
      </dgm:t>
    </dgm:pt>
    <dgm:pt modelId="{9E065E50-95C0-344F-9774-9D33C5C8B43D}" type="parTrans" cxnId="{3926A9F5-7EC3-AE4D-AB17-00F586869629}">
      <dgm:prSet/>
      <dgm:spPr/>
      <dgm:t>
        <a:bodyPr/>
        <a:lstStyle/>
        <a:p>
          <a:endParaRPr lang="en-US"/>
        </a:p>
      </dgm:t>
    </dgm:pt>
    <dgm:pt modelId="{6EABB245-7FDF-FE49-B9FF-020AE38EF81B}" type="sibTrans" cxnId="{3926A9F5-7EC3-AE4D-AB17-00F586869629}">
      <dgm:prSet/>
      <dgm:spPr/>
      <dgm:t>
        <a:bodyPr/>
        <a:lstStyle/>
        <a:p>
          <a:endParaRPr lang="en-US" dirty="0"/>
        </a:p>
      </dgm:t>
    </dgm:pt>
    <dgm:pt modelId="{E259EDB3-65C6-C24D-A80A-9F44FC0D919F}">
      <dgm:prSet phldrT="[Text]"/>
      <dgm:spPr>
        <a:solidFill>
          <a:schemeClr val="bg2">
            <a:lumMod val="90000"/>
          </a:schemeClr>
        </a:solidFill>
      </dgm:spPr>
      <dgm:t>
        <a:bodyPr/>
        <a:lstStyle/>
        <a:p>
          <a:r>
            <a:rPr lang="en-US" dirty="0"/>
            <a:t>Teeth</a:t>
          </a:r>
        </a:p>
      </dgm:t>
    </dgm:pt>
    <dgm:pt modelId="{6E4E9841-B649-7D49-A515-BF0E498017FD}" type="parTrans" cxnId="{B9F9215A-F92E-9846-894A-50298A113AD9}">
      <dgm:prSet/>
      <dgm:spPr/>
      <dgm:t>
        <a:bodyPr/>
        <a:lstStyle/>
        <a:p>
          <a:endParaRPr lang="en-US"/>
        </a:p>
      </dgm:t>
    </dgm:pt>
    <dgm:pt modelId="{354C802C-8942-0A40-8193-3C8F9A937F04}" type="sibTrans" cxnId="{B9F9215A-F92E-9846-894A-50298A113AD9}">
      <dgm:prSet/>
      <dgm:spPr/>
      <dgm:t>
        <a:bodyPr/>
        <a:lstStyle/>
        <a:p>
          <a:endParaRPr lang="en-US" dirty="0"/>
        </a:p>
      </dgm:t>
    </dgm:pt>
    <dgm:pt modelId="{6736195E-7ED3-D343-942F-5EE7C60502AA}">
      <dgm:prSet phldrT="[Text]" custT="1"/>
      <dgm:spPr>
        <a:solidFill>
          <a:schemeClr val="accent3">
            <a:lumMod val="50000"/>
          </a:schemeClr>
        </a:solidFill>
      </dgm:spPr>
      <dgm:t>
        <a:bodyPr/>
        <a:lstStyle/>
        <a:p>
          <a:r>
            <a:rPr lang="en-US" sz="2400" dirty="0"/>
            <a:t>Cavity or Decay</a:t>
          </a:r>
        </a:p>
      </dgm:t>
    </dgm:pt>
    <dgm:pt modelId="{94ED7ABE-2981-E640-873F-5B2A0474A127}" type="parTrans" cxnId="{56B6684F-2D81-4248-B992-4F6A5E45511C}">
      <dgm:prSet/>
      <dgm:spPr/>
      <dgm:t>
        <a:bodyPr/>
        <a:lstStyle/>
        <a:p>
          <a:endParaRPr lang="en-US"/>
        </a:p>
      </dgm:t>
    </dgm:pt>
    <dgm:pt modelId="{7A869F69-C0D6-C84C-99D1-2FC0AD1BE51A}" type="sibTrans" cxnId="{56B6684F-2D81-4248-B992-4F6A5E45511C}">
      <dgm:prSet/>
      <dgm:spPr/>
      <dgm:t>
        <a:bodyPr/>
        <a:lstStyle/>
        <a:p>
          <a:endParaRPr lang="en-US"/>
        </a:p>
      </dgm:t>
    </dgm:pt>
    <dgm:pt modelId="{EEAA20CA-C680-5649-A14C-E35155CF5A3D}">
      <dgm:prSet/>
      <dgm:spPr>
        <a:solidFill>
          <a:schemeClr val="accent2">
            <a:lumMod val="60000"/>
            <a:lumOff val="40000"/>
          </a:schemeClr>
        </a:solidFill>
      </dgm:spPr>
      <dgm:t>
        <a:bodyPr/>
        <a:lstStyle/>
        <a:p>
          <a:r>
            <a:rPr lang="en-US" dirty="0"/>
            <a:t>Time</a:t>
          </a:r>
        </a:p>
      </dgm:t>
    </dgm:pt>
    <dgm:pt modelId="{858E38E2-E034-9B4C-9BC6-73599C1A7919}" type="parTrans" cxnId="{536B9769-23EB-884C-AD2C-F062EA51EDAC}">
      <dgm:prSet/>
      <dgm:spPr/>
      <dgm:t>
        <a:bodyPr/>
        <a:lstStyle/>
        <a:p>
          <a:endParaRPr lang="en-US"/>
        </a:p>
      </dgm:t>
    </dgm:pt>
    <dgm:pt modelId="{CED87464-8199-2145-B305-00593DA5E338}" type="sibTrans" cxnId="{536B9769-23EB-884C-AD2C-F062EA51EDAC}">
      <dgm:prSet/>
      <dgm:spPr>
        <a:solidFill>
          <a:srgbClr val="C00000"/>
        </a:solidFill>
      </dgm:spPr>
      <dgm:t>
        <a:bodyPr/>
        <a:lstStyle/>
        <a:p>
          <a:endParaRPr lang="en-US" dirty="0"/>
        </a:p>
      </dgm:t>
    </dgm:pt>
    <dgm:pt modelId="{040E6FC4-0425-4046-B035-7D4C8DF2A325}" type="pres">
      <dgm:prSet presAssocID="{95322AD0-A966-FA47-BD67-269C3E0EBE9A}" presName="linearFlow" presStyleCnt="0">
        <dgm:presLayoutVars>
          <dgm:dir/>
          <dgm:resizeHandles val="exact"/>
        </dgm:presLayoutVars>
      </dgm:prSet>
      <dgm:spPr/>
    </dgm:pt>
    <dgm:pt modelId="{71115BA1-F52A-004D-AB31-88D6AF286648}" type="pres">
      <dgm:prSet presAssocID="{9521C5CA-2491-C449-B39E-502ED88515D8}" presName="node" presStyleLbl="node1" presStyleIdx="0" presStyleCnt="4" custScaleX="173472" custScaleY="167881" custLinFactX="180" custLinFactNeighborX="100000" custLinFactNeighborY="0">
        <dgm:presLayoutVars>
          <dgm:bulletEnabled val="1"/>
        </dgm:presLayoutVars>
      </dgm:prSet>
      <dgm:spPr/>
    </dgm:pt>
    <dgm:pt modelId="{20B4EBE5-59CD-B145-B838-FE8BE7842C89}" type="pres">
      <dgm:prSet presAssocID="{6EABB245-7FDF-FE49-B9FF-020AE38EF81B}" presName="spacerL" presStyleCnt="0"/>
      <dgm:spPr/>
    </dgm:pt>
    <dgm:pt modelId="{04CD6E15-54E3-F44D-8912-84502A14EC5F}" type="pres">
      <dgm:prSet presAssocID="{6EABB245-7FDF-FE49-B9FF-020AE38EF81B}" presName="sibTrans" presStyleLbl="sibTrans2D1" presStyleIdx="0" presStyleCnt="3"/>
      <dgm:spPr/>
    </dgm:pt>
    <dgm:pt modelId="{A280883D-4AE4-CB4E-B4E0-A5B1253308C6}" type="pres">
      <dgm:prSet presAssocID="{6EABB245-7FDF-FE49-B9FF-020AE38EF81B}" presName="spacerR" presStyleCnt="0"/>
      <dgm:spPr/>
    </dgm:pt>
    <dgm:pt modelId="{C7E3F033-74C8-D241-B193-2EF00B3F9783}" type="pres">
      <dgm:prSet presAssocID="{E259EDB3-65C6-C24D-A80A-9F44FC0D919F}" presName="node" presStyleLbl="node1" presStyleIdx="1" presStyleCnt="4" custScaleX="171686" custScaleY="179370">
        <dgm:presLayoutVars>
          <dgm:bulletEnabled val="1"/>
        </dgm:presLayoutVars>
      </dgm:prSet>
      <dgm:spPr/>
    </dgm:pt>
    <dgm:pt modelId="{23DAE06D-8455-DC48-AF5D-C6337A0EB89D}" type="pres">
      <dgm:prSet presAssocID="{354C802C-8942-0A40-8193-3C8F9A937F04}" presName="spacerL" presStyleCnt="0"/>
      <dgm:spPr/>
    </dgm:pt>
    <dgm:pt modelId="{6A792120-1BC9-D145-A7A4-62CA45FF2B11}" type="pres">
      <dgm:prSet presAssocID="{354C802C-8942-0A40-8193-3C8F9A937F04}" presName="sibTrans" presStyleLbl="sibTrans2D1" presStyleIdx="1" presStyleCnt="3"/>
      <dgm:spPr/>
    </dgm:pt>
    <dgm:pt modelId="{D319E0F7-0773-6946-9058-7ABB1B29943A}" type="pres">
      <dgm:prSet presAssocID="{354C802C-8942-0A40-8193-3C8F9A937F04}" presName="spacerR" presStyleCnt="0"/>
      <dgm:spPr/>
    </dgm:pt>
    <dgm:pt modelId="{14C97CDF-67E6-D440-AE3F-E587832AD08C}" type="pres">
      <dgm:prSet presAssocID="{EEAA20CA-C680-5649-A14C-E35155CF5A3D}" presName="node" presStyleLbl="node1" presStyleIdx="2" presStyleCnt="4" custScaleX="159472" custScaleY="166621">
        <dgm:presLayoutVars>
          <dgm:bulletEnabled val="1"/>
        </dgm:presLayoutVars>
      </dgm:prSet>
      <dgm:spPr/>
    </dgm:pt>
    <dgm:pt modelId="{CD4B172A-76DA-614C-868B-A646D32CA3D2}" type="pres">
      <dgm:prSet presAssocID="{CED87464-8199-2145-B305-00593DA5E338}" presName="spacerL" presStyleCnt="0"/>
      <dgm:spPr/>
    </dgm:pt>
    <dgm:pt modelId="{D8887A66-FDEF-7A4F-9B16-30AF72E9AAA0}" type="pres">
      <dgm:prSet presAssocID="{CED87464-8199-2145-B305-00593DA5E338}" presName="sibTrans" presStyleLbl="sibTrans2D1" presStyleIdx="2" presStyleCnt="3"/>
      <dgm:spPr/>
    </dgm:pt>
    <dgm:pt modelId="{86EE7521-439D-9A4D-B1D3-128B07125429}" type="pres">
      <dgm:prSet presAssocID="{CED87464-8199-2145-B305-00593DA5E338}" presName="spacerR" presStyleCnt="0"/>
      <dgm:spPr/>
    </dgm:pt>
    <dgm:pt modelId="{05A81F5A-57B5-B24E-AD63-9F24BDC49F7E}" type="pres">
      <dgm:prSet presAssocID="{6736195E-7ED3-D343-942F-5EE7C60502AA}" presName="node" presStyleLbl="node1" presStyleIdx="3" presStyleCnt="4" custScaleX="151399" custScaleY="159531">
        <dgm:presLayoutVars>
          <dgm:bulletEnabled val="1"/>
        </dgm:presLayoutVars>
      </dgm:prSet>
      <dgm:spPr/>
    </dgm:pt>
  </dgm:ptLst>
  <dgm:cxnLst>
    <dgm:cxn modelId="{57837F08-31A4-C640-940C-1DBCF48CFF4A}" type="presOf" srcId="{6736195E-7ED3-D343-942F-5EE7C60502AA}" destId="{05A81F5A-57B5-B24E-AD63-9F24BDC49F7E}" srcOrd="0" destOrd="0" presId="urn:microsoft.com/office/officeart/2005/8/layout/equation1"/>
    <dgm:cxn modelId="{514F5019-D401-C84A-BA29-088E350E3333}" type="presOf" srcId="{EEAA20CA-C680-5649-A14C-E35155CF5A3D}" destId="{14C97CDF-67E6-D440-AE3F-E587832AD08C}" srcOrd="0" destOrd="0" presId="urn:microsoft.com/office/officeart/2005/8/layout/equation1"/>
    <dgm:cxn modelId="{E7AB052B-083D-3C4F-BB37-925C5907850C}" type="presOf" srcId="{9521C5CA-2491-C449-B39E-502ED88515D8}" destId="{71115BA1-F52A-004D-AB31-88D6AF286648}" srcOrd="0" destOrd="0" presId="urn:microsoft.com/office/officeart/2005/8/layout/equation1"/>
    <dgm:cxn modelId="{E7A0BF45-5DC5-4941-AE84-90D12DBE6C1C}" type="presOf" srcId="{E259EDB3-65C6-C24D-A80A-9F44FC0D919F}" destId="{C7E3F033-74C8-D241-B193-2EF00B3F9783}" srcOrd="0" destOrd="0" presId="urn:microsoft.com/office/officeart/2005/8/layout/equation1"/>
    <dgm:cxn modelId="{536B9769-23EB-884C-AD2C-F062EA51EDAC}" srcId="{95322AD0-A966-FA47-BD67-269C3E0EBE9A}" destId="{EEAA20CA-C680-5649-A14C-E35155CF5A3D}" srcOrd="2" destOrd="0" parTransId="{858E38E2-E034-9B4C-9BC6-73599C1A7919}" sibTransId="{CED87464-8199-2145-B305-00593DA5E338}"/>
    <dgm:cxn modelId="{56B6684F-2D81-4248-B992-4F6A5E45511C}" srcId="{95322AD0-A966-FA47-BD67-269C3E0EBE9A}" destId="{6736195E-7ED3-D343-942F-5EE7C60502AA}" srcOrd="3" destOrd="0" parTransId="{94ED7ABE-2981-E640-873F-5B2A0474A127}" sibTransId="{7A869F69-C0D6-C84C-99D1-2FC0AD1BE51A}"/>
    <dgm:cxn modelId="{B9F9215A-F92E-9846-894A-50298A113AD9}" srcId="{95322AD0-A966-FA47-BD67-269C3E0EBE9A}" destId="{E259EDB3-65C6-C24D-A80A-9F44FC0D919F}" srcOrd="1" destOrd="0" parTransId="{6E4E9841-B649-7D49-A515-BF0E498017FD}" sibTransId="{354C802C-8942-0A40-8193-3C8F9A937F04}"/>
    <dgm:cxn modelId="{4F7E5087-6B30-6C42-94F5-DA8C97120C20}" type="presOf" srcId="{CED87464-8199-2145-B305-00593DA5E338}" destId="{D8887A66-FDEF-7A4F-9B16-30AF72E9AAA0}" srcOrd="0" destOrd="0" presId="urn:microsoft.com/office/officeart/2005/8/layout/equation1"/>
    <dgm:cxn modelId="{08E37BAF-0DE5-3E46-A4AA-7D169A6D1AE2}" type="presOf" srcId="{6EABB245-7FDF-FE49-B9FF-020AE38EF81B}" destId="{04CD6E15-54E3-F44D-8912-84502A14EC5F}" srcOrd="0" destOrd="0" presId="urn:microsoft.com/office/officeart/2005/8/layout/equation1"/>
    <dgm:cxn modelId="{30EF32BF-CB83-2C47-91A1-561F11468D81}" type="presOf" srcId="{354C802C-8942-0A40-8193-3C8F9A937F04}" destId="{6A792120-1BC9-D145-A7A4-62CA45FF2B11}" srcOrd="0" destOrd="0" presId="urn:microsoft.com/office/officeart/2005/8/layout/equation1"/>
    <dgm:cxn modelId="{894A03E3-6874-7E4D-98D6-0447FEA0BD47}" type="presOf" srcId="{95322AD0-A966-FA47-BD67-269C3E0EBE9A}" destId="{040E6FC4-0425-4046-B035-7D4C8DF2A325}" srcOrd="0" destOrd="0" presId="urn:microsoft.com/office/officeart/2005/8/layout/equation1"/>
    <dgm:cxn modelId="{3926A9F5-7EC3-AE4D-AB17-00F586869629}" srcId="{95322AD0-A966-FA47-BD67-269C3E0EBE9A}" destId="{9521C5CA-2491-C449-B39E-502ED88515D8}" srcOrd="0" destOrd="0" parTransId="{9E065E50-95C0-344F-9774-9D33C5C8B43D}" sibTransId="{6EABB245-7FDF-FE49-B9FF-020AE38EF81B}"/>
    <dgm:cxn modelId="{E481BF09-0957-3347-9A9E-934FE08C3887}" type="presParOf" srcId="{040E6FC4-0425-4046-B035-7D4C8DF2A325}" destId="{71115BA1-F52A-004D-AB31-88D6AF286648}" srcOrd="0" destOrd="0" presId="urn:microsoft.com/office/officeart/2005/8/layout/equation1"/>
    <dgm:cxn modelId="{DD68CB78-EB10-0943-AC72-5553320F2058}" type="presParOf" srcId="{040E6FC4-0425-4046-B035-7D4C8DF2A325}" destId="{20B4EBE5-59CD-B145-B838-FE8BE7842C89}" srcOrd="1" destOrd="0" presId="urn:microsoft.com/office/officeart/2005/8/layout/equation1"/>
    <dgm:cxn modelId="{725C8C19-1693-5E43-8231-641274EB1D2F}" type="presParOf" srcId="{040E6FC4-0425-4046-B035-7D4C8DF2A325}" destId="{04CD6E15-54E3-F44D-8912-84502A14EC5F}" srcOrd="2" destOrd="0" presId="urn:microsoft.com/office/officeart/2005/8/layout/equation1"/>
    <dgm:cxn modelId="{337A8416-D22D-6040-B329-AE58D02002B5}" type="presParOf" srcId="{040E6FC4-0425-4046-B035-7D4C8DF2A325}" destId="{A280883D-4AE4-CB4E-B4E0-A5B1253308C6}" srcOrd="3" destOrd="0" presId="urn:microsoft.com/office/officeart/2005/8/layout/equation1"/>
    <dgm:cxn modelId="{EF792789-EFF8-9943-8989-1D22E0CD0BBF}" type="presParOf" srcId="{040E6FC4-0425-4046-B035-7D4C8DF2A325}" destId="{C7E3F033-74C8-D241-B193-2EF00B3F9783}" srcOrd="4" destOrd="0" presId="urn:microsoft.com/office/officeart/2005/8/layout/equation1"/>
    <dgm:cxn modelId="{5C98502D-89D6-4746-8CC6-7ACD1D2C9AE3}" type="presParOf" srcId="{040E6FC4-0425-4046-B035-7D4C8DF2A325}" destId="{23DAE06D-8455-DC48-AF5D-C6337A0EB89D}" srcOrd="5" destOrd="0" presId="urn:microsoft.com/office/officeart/2005/8/layout/equation1"/>
    <dgm:cxn modelId="{7815D73F-0B2C-2B4D-9E40-2093EBA2C886}" type="presParOf" srcId="{040E6FC4-0425-4046-B035-7D4C8DF2A325}" destId="{6A792120-1BC9-D145-A7A4-62CA45FF2B11}" srcOrd="6" destOrd="0" presId="urn:microsoft.com/office/officeart/2005/8/layout/equation1"/>
    <dgm:cxn modelId="{0889FA30-257A-E14F-A793-0466FF52EBA7}" type="presParOf" srcId="{040E6FC4-0425-4046-B035-7D4C8DF2A325}" destId="{D319E0F7-0773-6946-9058-7ABB1B29943A}" srcOrd="7" destOrd="0" presId="urn:microsoft.com/office/officeart/2005/8/layout/equation1"/>
    <dgm:cxn modelId="{499443F1-7CA2-5E49-B132-08927448174E}" type="presParOf" srcId="{040E6FC4-0425-4046-B035-7D4C8DF2A325}" destId="{14C97CDF-67E6-D440-AE3F-E587832AD08C}" srcOrd="8" destOrd="0" presId="urn:microsoft.com/office/officeart/2005/8/layout/equation1"/>
    <dgm:cxn modelId="{2AE2FB2C-90D9-2745-B002-8F1E2DACCC47}" type="presParOf" srcId="{040E6FC4-0425-4046-B035-7D4C8DF2A325}" destId="{CD4B172A-76DA-614C-868B-A646D32CA3D2}" srcOrd="9" destOrd="0" presId="urn:microsoft.com/office/officeart/2005/8/layout/equation1"/>
    <dgm:cxn modelId="{3BBE1E1E-83F0-1B45-B6E6-71446867393D}" type="presParOf" srcId="{040E6FC4-0425-4046-B035-7D4C8DF2A325}" destId="{D8887A66-FDEF-7A4F-9B16-30AF72E9AAA0}" srcOrd="10" destOrd="0" presId="urn:microsoft.com/office/officeart/2005/8/layout/equation1"/>
    <dgm:cxn modelId="{A553A6E6-861B-094C-B0B4-EBCAD2FD5E5F}" type="presParOf" srcId="{040E6FC4-0425-4046-B035-7D4C8DF2A325}" destId="{86EE7521-439D-9A4D-B1D3-128B07125429}" srcOrd="11" destOrd="0" presId="urn:microsoft.com/office/officeart/2005/8/layout/equation1"/>
    <dgm:cxn modelId="{2EC1891C-1ED6-2046-8763-B174F5C37629}" type="presParOf" srcId="{040E6FC4-0425-4046-B035-7D4C8DF2A325}" destId="{05A81F5A-57B5-B24E-AD63-9F24BDC49F7E}" srcOrd="12" destOrd="0" presId="urn:microsoft.com/office/officeart/2005/8/layout/equation1"/>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A3AEA632-1B98-43B7-867A-8261C26DB1FA}" type="doc">
      <dgm:prSet loTypeId="urn:microsoft.com/office/officeart/2005/8/layout/lProcess2" loCatId="list" qsTypeId="urn:microsoft.com/office/officeart/2005/8/quickstyle/simple2" qsCatId="simple" csTypeId="urn:microsoft.com/office/officeart/2005/8/colors/colorful5" csCatId="colorful" phldr="1"/>
      <dgm:spPr/>
      <dgm:t>
        <a:bodyPr/>
        <a:lstStyle/>
        <a:p>
          <a:endParaRPr lang="en-US"/>
        </a:p>
      </dgm:t>
    </dgm:pt>
    <dgm:pt modelId="{E2C711FA-94FA-4875-87A1-ACC28E8C9166}">
      <dgm:prSet phldrT="[Text]" custT="1"/>
      <dgm:spPr>
        <a:solidFill>
          <a:srgbClr val="E8DCF0"/>
        </a:solidFill>
      </dgm:spPr>
      <dgm:t>
        <a:bodyPr/>
        <a:lstStyle/>
        <a:p>
          <a:r>
            <a:rPr lang="en-US" sz="2400" dirty="0"/>
            <a:t>Morning sickness or frequent vomiting</a:t>
          </a:r>
        </a:p>
      </dgm:t>
    </dgm:pt>
    <dgm:pt modelId="{CA8821AC-1554-47FE-993F-B0A265CBF12D}" type="parTrans" cxnId="{2150DC6A-A83D-4B2C-983F-B3CC1CFCE9A5}">
      <dgm:prSet/>
      <dgm:spPr/>
      <dgm:t>
        <a:bodyPr/>
        <a:lstStyle/>
        <a:p>
          <a:endParaRPr lang="en-US"/>
        </a:p>
      </dgm:t>
    </dgm:pt>
    <dgm:pt modelId="{C1413B2F-4492-4E05-9F70-4767C86E8570}" type="sibTrans" cxnId="{2150DC6A-A83D-4B2C-983F-B3CC1CFCE9A5}">
      <dgm:prSet/>
      <dgm:spPr/>
      <dgm:t>
        <a:bodyPr/>
        <a:lstStyle/>
        <a:p>
          <a:endParaRPr lang="en-US"/>
        </a:p>
      </dgm:t>
    </dgm:pt>
    <dgm:pt modelId="{142766FC-3CAE-4823-A1A6-E841A5315379}">
      <dgm:prSet phldrT="[Text]"/>
      <dgm:spPr>
        <a:solidFill>
          <a:srgbClr val="B6225E"/>
        </a:solidFill>
      </dgm:spPr>
      <dgm:t>
        <a:bodyPr/>
        <a:lstStyle/>
        <a:p>
          <a:r>
            <a:rPr lang="en-US" dirty="0"/>
            <a:t>Acid from vomiting breaks </a:t>
          </a:r>
        </a:p>
        <a:p>
          <a:r>
            <a:rPr lang="en-US" dirty="0"/>
            <a:t>down the enamel of our teeth</a:t>
          </a:r>
        </a:p>
      </dgm:t>
    </dgm:pt>
    <dgm:pt modelId="{94D6D175-AF56-4C7C-9D1A-D8A208DCDC56}" type="parTrans" cxnId="{BDED483A-FF19-43ED-899D-03763D543080}">
      <dgm:prSet/>
      <dgm:spPr/>
      <dgm:t>
        <a:bodyPr/>
        <a:lstStyle/>
        <a:p>
          <a:endParaRPr lang="en-US"/>
        </a:p>
      </dgm:t>
    </dgm:pt>
    <dgm:pt modelId="{5836DB29-EB13-4C90-AC8D-8BA2A72299B9}" type="sibTrans" cxnId="{BDED483A-FF19-43ED-899D-03763D543080}">
      <dgm:prSet/>
      <dgm:spPr/>
      <dgm:t>
        <a:bodyPr/>
        <a:lstStyle/>
        <a:p>
          <a:endParaRPr lang="en-US"/>
        </a:p>
      </dgm:t>
    </dgm:pt>
    <dgm:pt modelId="{746E73CA-612D-480D-9B3A-345D20C8FB96}">
      <dgm:prSet phldrT="[Text]" custT="1"/>
      <dgm:spPr>
        <a:solidFill>
          <a:srgbClr val="E8DCF0"/>
        </a:solidFill>
      </dgm:spPr>
      <dgm:t>
        <a:bodyPr/>
        <a:lstStyle/>
        <a:p>
          <a:r>
            <a:rPr lang="en-US" sz="2200" dirty="0"/>
            <a:t>For sensitive gag reflex leading to nausea or vomiting </a:t>
          </a:r>
        </a:p>
      </dgm:t>
    </dgm:pt>
    <dgm:pt modelId="{85F84AE3-1F2F-45B6-8E93-0E91DD282786}" type="parTrans" cxnId="{4A5FFAAE-534D-4174-9D02-B7B59ECCCA9F}">
      <dgm:prSet/>
      <dgm:spPr/>
      <dgm:t>
        <a:bodyPr/>
        <a:lstStyle/>
        <a:p>
          <a:endParaRPr lang="en-US"/>
        </a:p>
      </dgm:t>
    </dgm:pt>
    <dgm:pt modelId="{0169A0E6-E954-4432-B70A-EBB64A88E34C}" type="sibTrans" cxnId="{4A5FFAAE-534D-4174-9D02-B7B59ECCCA9F}">
      <dgm:prSet/>
      <dgm:spPr/>
      <dgm:t>
        <a:bodyPr/>
        <a:lstStyle/>
        <a:p>
          <a:endParaRPr lang="en-US"/>
        </a:p>
      </dgm:t>
    </dgm:pt>
    <dgm:pt modelId="{0AC5117E-FB68-49C9-843E-01B18384C216}">
      <dgm:prSet phldrT="[Text]"/>
      <dgm:spPr>
        <a:solidFill>
          <a:srgbClr val="B6225E"/>
        </a:solidFill>
      </dgm:spPr>
      <dgm:t>
        <a:bodyPr/>
        <a:lstStyle/>
        <a:p>
          <a:r>
            <a:rPr lang="en-US" dirty="0"/>
            <a:t>Use a toothbrush </a:t>
          </a:r>
        </a:p>
        <a:p>
          <a:r>
            <a:rPr lang="en-US" dirty="0"/>
            <a:t>with a smaller head</a:t>
          </a:r>
        </a:p>
      </dgm:t>
    </dgm:pt>
    <dgm:pt modelId="{F07FA06B-FDE0-48D9-A4A3-2C5B07E70844}" type="parTrans" cxnId="{A006E431-9D43-42FE-B52F-17D626E9A233}">
      <dgm:prSet/>
      <dgm:spPr/>
      <dgm:t>
        <a:bodyPr/>
        <a:lstStyle/>
        <a:p>
          <a:endParaRPr lang="en-US"/>
        </a:p>
      </dgm:t>
    </dgm:pt>
    <dgm:pt modelId="{2B9DA866-D182-47B2-8FC3-9E25B3D00BF0}" type="sibTrans" cxnId="{A006E431-9D43-42FE-B52F-17D626E9A233}">
      <dgm:prSet/>
      <dgm:spPr/>
      <dgm:t>
        <a:bodyPr/>
        <a:lstStyle/>
        <a:p>
          <a:endParaRPr lang="en-US"/>
        </a:p>
      </dgm:t>
    </dgm:pt>
    <dgm:pt modelId="{996640B3-026C-4D92-935E-E4112214339F}">
      <dgm:prSet phldrT="[Text]"/>
      <dgm:spPr>
        <a:solidFill>
          <a:srgbClr val="B6225E"/>
        </a:solidFill>
      </dgm:spPr>
      <dgm:t>
        <a:bodyPr/>
        <a:lstStyle/>
        <a:p>
          <a:r>
            <a:rPr lang="en-US" dirty="0"/>
            <a:t>Do not brush right </a:t>
          </a:r>
        </a:p>
        <a:p>
          <a:r>
            <a:rPr lang="en-US" dirty="0"/>
            <a:t>after instead rinse</a:t>
          </a:r>
        </a:p>
      </dgm:t>
    </dgm:pt>
    <dgm:pt modelId="{89DB62A0-C050-4708-8017-91D62DBF1E3B}" type="parTrans" cxnId="{6AA1E730-1A91-456A-9F44-6C0E8FCE2FBA}">
      <dgm:prSet/>
      <dgm:spPr/>
      <dgm:t>
        <a:bodyPr/>
        <a:lstStyle/>
        <a:p>
          <a:endParaRPr lang="en-US"/>
        </a:p>
      </dgm:t>
    </dgm:pt>
    <dgm:pt modelId="{A41101DD-BA0D-4EC2-94CF-06FE5641BBFF}" type="sibTrans" cxnId="{6AA1E730-1A91-456A-9F44-6C0E8FCE2FBA}">
      <dgm:prSet/>
      <dgm:spPr/>
      <dgm:t>
        <a:bodyPr/>
        <a:lstStyle/>
        <a:p>
          <a:endParaRPr lang="en-US"/>
        </a:p>
      </dgm:t>
    </dgm:pt>
    <dgm:pt modelId="{C1958D5B-3725-43A1-B469-A0FDA53F911D}">
      <dgm:prSet phldrT="[Text]"/>
      <dgm:spPr>
        <a:solidFill>
          <a:srgbClr val="B6225E"/>
        </a:solidFill>
      </dgm:spPr>
      <dgm:t>
        <a:bodyPr/>
        <a:lstStyle/>
        <a:p>
          <a:r>
            <a:rPr lang="en-US" dirty="0"/>
            <a:t>1 cup of water to</a:t>
          </a:r>
        </a:p>
        <a:p>
          <a:r>
            <a:rPr lang="en-US" dirty="0"/>
            <a:t> teaspoon of baking soda</a:t>
          </a:r>
        </a:p>
      </dgm:t>
    </dgm:pt>
    <dgm:pt modelId="{AA96F1E1-58E0-4910-B439-7F0E971C8536}" type="parTrans" cxnId="{7DD749AD-9C61-4191-AB76-9065F7BB1A60}">
      <dgm:prSet/>
      <dgm:spPr/>
      <dgm:t>
        <a:bodyPr/>
        <a:lstStyle/>
        <a:p>
          <a:endParaRPr lang="en-US"/>
        </a:p>
      </dgm:t>
    </dgm:pt>
    <dgm:pt modelId="{B978213E-DBE3-44D2-8784-D7EB1F950C64}" type="sibTrans" cxnId="{7DD749AD-9C61-4191-AB76-9065F7BB1A60}">
      <dgm:prSet/>
      <dgm:spPr/>
      <dgm:t>
        <a:bodyPr/>
        <a:lstStyle/>
        <a:p>
          <a:endParaRPr lang="en-US"/>
        </a:p>
      </dgm:t>
    </dgm:pt>
    <dgm:pt modelId="{4C62AE13-EBCD-4EC6-9B27-8AD1CC243DEB}">
      <dgm:prSet phldrT="[Text]"/>
      <dgm:spPr>
        <a:solidFill>
          <a:srgbClr val="B6225E"/>
        </a:solidFill>
      </dgm:spPr>
      <dgm:t>
        <a:bodyPr/>
        <a:lstStyle/>
        <a:p>
          <a:r>
            <a:rPr lang="en-US" dirty="0"/>
            <a:t>Then brush 30 minutes after</a:t>
          </a:r>
        </a:p>
      </dgm:t>
    </dgm:pt>
    <dgm:pt modelId="{CA4F72C7-2C60-46FD-8FC3-19AD2B257CE7}" type="parTrans" cxnId="{F3475799-877D-4247-BECB-EB85581FEBEE}">
      <dgm:prSet/>
      <dgm:spPr/>
      <dgm:t>
        <a:bodyPr/>
        <a:lstStyle/>
        <a:p>
          <a:endParaRPr lang="en-US"/>
        </a:p>
      </dgm:t>
    </dgm:pt>
    <dgm:pt modelId="{771C15F0-C166-40B3-BF05-8F2CF1254145}" type="sibTrans" cxnId="{F3475799-877D-4247-BECB-EB85581FEBEE}">
      <dgm:prSet/>
      <dgm:spPr/>
      <dgm:t>
        <a:bodyPr/>
        <a:lstStyle/>
        <a:p>
          <a:endParaRPr lang="en-US"/>
        </a:p>
      </dgm:t>
    </dgm:pt>
    <dgm:pt modelId="{4AC2AAF2-D03D-4F94-81B7-78C734885385}">
      <dgm:prSet phldrT="[Text]"/>
      <dgm:spPr>
        <a:solidFill>
          <a:srgbClr val="B6225E"/>
        </a:solidFill>
      </dgm:spPr>
      <dgm:t>
        <a:bodyPr/>
        <a:lstStyle/>
        <a:p>
          <a:r>
            <a:rPr lang="en-US" dirty="0"/>
            <a:t>Explore alternative</a:t>
          </a:r>
        </a:p>
        <a:p>
          <a:r>
            <a:rPr lang="en-US" dirty="0"/>
            <a:t> tasting toothpaste</a:t>
          </a:r>
        </a:p>
      </dgm:t>
    </dgm:pt>
    <dgm:pt modelId="{3B1B746F-F163-45B7-89E2-34DD454D2D09}" type="parTrans" cxnId="{F3A43B1B-56D1-4CA8-9738-3F67D6DF88E0}">
      <dgm:prSet/>
      <dgm:spPr/>
      <dgm:t>
        <a:bodyPr/>
        <a:lstStyle/>
        <a:p>
          <a:endParaRPr lang="en-US"/>
        </a:p>
      </dgm:t>
    </dgm:pt>
    <dgm:pt modelId="{CF246896-7F9B-4A77-B503-A837B040F90E}" type="sibTrans" cxnId="{F3A43B1B-56D1-4CA8-9738-3F67D6DF88E0}">
      <dgm:prSet/>
      <dgm:spPr/>
      <dgm:t>
        <a:bodyPr/>
        <a:lstStyle/>
        <a:p>
          <a:endParaRPr lang="en-US"/>
        </a:p>
      </dgm:t>
    </dgm:pt>
    <dgm:pt modelId="{FB08C57C-AFC5-443B-8564-6B0F4493F5D6}">
      <dgm:prSet phldrT="[Text]"/>
      <dgm:spPr>
        <a:solidFill>
          <a:srgbClr val="B6225E"/>
        </a:solidFill>
      </dgm:spPr>
      <dgm:t>
        <a:bodyPr/>
        <a:lstStyle/>
        <a:p>
          <a:r>
            <a:rPr lang="en-US" dirty="0"/>
            <a:t>Try brushing at different</a:t>
          </a:r>
        </a:p>
        <a:p>
          <a:r>
            <a:rPr lang="en-US" dirty="0"/>
            <a:t> times of the day</a:t>
          </a:r>
        </a:p>
      </dgm:t>
    </dgm:pt>
    <dgm:pt modelId="{00E6B510-D66F-4640-A942-46BFBCF08BC7}" type="parTrans" cxnId="{7333B4D9-6843-4A1C-B93A-2B4BC7B5DEEB}">
      <dgm:prSet/>
      <dgm:spPr/>
      <dgm:t>
        <a:bodyPr/>
        <a:lstStyle/>
        <a:p>
          <a:endParaRPr lang="en-US"/>
        </a:p>
      </dgm:t>
    </dgm:pt>
    <dgm:pt modelId="{A62DA2F8-C96E-40D6-9A52-C8DFFDFF58B0}" type="sibTrans" cxnId="{7333B4D9-6843-4A1C-B93A-2B4BC7B5DEEB}">
      <dgm:prSet/>
      <dgm:spPr/>
      <dgm:t>
        <a:bodyPr/>
        <a:lstStyle/>
        <a:p>
          <a:endParaRPr lang="en-US"/>
        </a:p>
      </dgm:t>
    </dgm:pt>
    <dgm:pt modelId="{5918128A-E40A-4A6D-850B-DA62D1B3718C}" type="pres">
      <dgm:prSet presAssocID="{A3AEA632-1B98-43B7-867A-8261C26DB1FA}" presName="theList" presStyleCnt="0">
        <dgm:presLayoutVars>
          <dgm:dir/>
          <dgm:animLvl val="lvl"/>
          <dgm:resizeHandles val="exact"/>
        </dgm:presLayoutVars>
      </dgm:prSet>
      <dgm:spPr/>
    </dgm:pt>
    <dgm:pt modelId="{D6F1A5B7-7604-49FC-B4A1-866EF83BEC17}" type="pres">
      <dgm:prSet presAssocID="{E2C711FA-94FA-4875-87A1-ACC28E8C9166}" presName="compNode" presStyleCnt="0"/>
      <dgm:spPr/>
    </dgm:pt>
    <dgm:pt modelId="{D340BDC9-93DD-4F70-9DB2-DF6267BEE61F}" type="pres">
      <dgm:prSet presAssocID="{E2C711FA-94FA-4875-87A1-ACC28E8C9166}" presName="aNode" presStyleLbl="bgShp" presStyleIdx="0" presStyleCnt="2" custLinFactNeighborX="251"/>
      <dgm:spPr/>
    </dgm:pt>
    <dgm:pt modelId="{7CF06256-8C19-43B2-93EA-30940F367BA9}" type="pres">
      <dgm:prSet presAssocID="{E2C711FA-94FA-4875-87A1-ACC28E8C9166}" presName="textNode" presStyleLbl="bgShp" presStyleIdx="0" presStyleCnt="2"/>
      <dgm:spPr/>
    </dgm:pt>
    <dgm:pt modelId="{A8F80984-A4F3-4651-BF3E-5545FF0CD69A}" type="pres">
      <dgm:prSet presAssocID="{E2C711FA-94FA-4875-87A1-ACC28E8C9166}" presName="compChildNode" presStyleCnt="0"/>
      <dgm:spPr/>
    </dgm:pt>
    <dgm:pt modelId="{DCC64609-262A-4F62-8F49-309274736837}" type="pres">
      <dgm:prSet presAssocID="{E2C711FA-94FA-4875-87A1-ACC28E8C9166}" presName="theInnerList" presStyleCnt="0"/>
      <dgm:spPr/>
    </dgm:pt>
    <dgm:pt modelId="{90811AAC-1D1E-4AC0-A1FF-53FB48F7A82C}" type="pres">
      <dgm:prSet presAssocID="{142766FC-3CAE-4823-A1A6-E841A5315379}" presName="childNode" presStyleLbl="node1" presStyleIdx="0" presStyleCnt="7" custLinFactNeighborY="-84738">
        <dgm:presLayoutVars>
          <dgm:bulletEnabled val="1"/>
        </dgm:presLayoutVars>
      </dgm:prSet>
      <dgm:spPr/>
    </dgm:pt>
    <dgm:pt modelId="{A2682176-B889-4DCC-B38F-55316F7F5AA8}" type="pres">
      <dgm:prSet presAssocID="{142766FC-3CAE-4823-A1A6-E841A5315379}" presName="aSpace2" presStyleCnt="0"/>
      <dgm:spPr/>
    </dgm:pt>
    <dgm:pt modelId="{00BE8178-9272-434E-9CBA-110076416B01}" type="pres">
      <dgm:prSet presAssocID="{996640B3-026C-4D92-935E-E4112214339F}" presName="childNode" presStyleLbl="node1" presStyleIdx="1" presStyleCnt="7" custLinFactNeighborY="-49714">
        <dgm:presLayoutVars>
          <dgm:bulletEnabled val="1"/>
        </dgm:presLayoutVars>
      </dgm:prSet>
      <dgm:spPr/>
    </dgm:pt>
    <dgm:pt modelId="{9ECFA5E7-A16D-4F28-8143-39DF3B71D5EB}" type="pres">
      <dgm:prSet presAssocID="{996640B3-026C-4D92-935E-E4112214339F}" presName="aSpace2" presStyleCnt="0"/>
      <dgm:spPr/>
    </dgm:pt>
    <dgm:pt modelId="{0892F1CF-283F-42AD-ACC8-F5C7A540E82F}" type="pres">
      <dgm:prSet presAssocID="{C1958D5B-3725-43A1-B469-A0FDA53F911D}" presName="childNode" presStyleLbl="node1" presStyleIdx="2" presStyleCnt="7" custLinFactNeighborY="-52832">
        <dgm:presLayoutVars>
          <dgm:bulletEnabled val="1"/>
        </dgm:presLayoutVars>
      </dgm:prSet>
      <dgm:spPr/>
    </dgm:pt>
    <dgm:pt modelId="{2DBE53D9-DB07-41A0-B2E2-9537D2DEC181}" type="pres">
      <dgm:prSet presAssocID="{C1958D5B-3725-43A1-B469-A0FDA53F911D}" presName="aSpace2" presStyleCnt="0"/>
      <dgm:spPr/>
    </dgm:pt>
    <dgm:pt modelId="{E014099C-5E31-4F0A-AD84-3567F9A684A3}" type="pres">
      <dgm:prSet presAssocID="{4C62AE13-EBCD-4EC6-9B27-8AD1CC243DEB}" presName="childNode" presStyleLbl="node1" presStyleIdx="3" presStyleCnt="7" custLinFactNeighborY="-88472">
        <dgm:presLayoutVars>
          <dgm:bulletEnabled val="1"/>
        </dgm:presLayoutVars>
      </dgm:prSet>
      <dgm:spPr/>
    </dgm:pt>
    <dgm:pt modelId="{A333DA62-6279-41E7-AF65-5490DDB6AD89}" type="pres">
      <dgm:prSet presAssocID="{E2C711FA-94FA-4875-87A1-ACC28E8C9166}" presName="aSpace" presStyleCnt="0"/>
      <dgm:spPr/>
    </dgm:pt>
    <dgm:pt modelId="{7C6AFF84-DAD0-4CF1-99ED-84A41EF82347}" type="pres">
      <dgm:prSet presAssocID="{746E73CA-612D-480D-9B3A-345D20C8FB96}" presName="compNode" presStyleCnt="0"/>
      <dgm:spPr/>
    </dgm:pt>
    <dgm:pt modelId="{E46056EA-7B19-40BD-9728-C552549F5473}" type="pres">
      <dgm:prSet presAssocID="{746E73CA-612D-480D-9B3A-345D20C8FB96}" presName="aNode" presStyleLbl="bgShp" presStyleIdx="1" presStyleCnt="2"/>
      <dgm:spPr/>
    </dgm:pt>
    <dgm:pt modelId="{028404BA-2CAA-46D9-B878-7F5B28B7AB3A}" type="pres">
      <dgm:prSet presAssocID="{746E73CA-612D-480D-9B3A-345D20C8FB96}" presName="textNode" presStyleLbl="bgShp" presStyleIdx="1" presStyleCnt="2"/>
      <dgm:spPr/>
    </dgm:pt>
    <dgm:pt modelId="{89905CE3-8879-45B3-BA87-484D35E59B6C}" type="pres">
      <dgm:prSet presAssocID="{746E73CA-612D-480D-9B3A-345D20C8FB96}" presName="compChildNode" presStyleCnt="0"/>
      <dgm:spPr/>
    </dgm:pt>
    <dgm:pt modelId="{60938D87-39DB-4AC8-AF3D-4182FCC116D5}" type="pres">
      <dgm:prSet presAssocID="{746E73CA-612D-480D-9B3A-345D20C8FB96}" presName="theInnerList" presStyleCnt="0"/>
      <dgm:spPr/>
    </dgm:pt>
    <dgm:pt modelId="{4417C304-2814-44C8-9C08-0FF78FD33E6F}" type="pres">
      <dgm:prSet presAssocID="{0AC5117E-FB68-49C9-843E-01B18384C216}" presName="childNode" presStyleLbl="node1" presStyleIdx="4" presStyleCnt="7" custLinFactNeighborY="-57271">
        <dgm:presLayoutVars>
          <dgm:bulletEnabled val="1"/>
        </dgm:presLayoutVars>
      </dgm:prSet>
      <dgm:spPr/>
    </dgm:pt>
    <dgm:pt modelId="{743DD6E8-19F7-4269-8341-D9845AA0111A}" type="pres">
      <dgm:prSet presAssocID="{0AC5117E-FB68-49C9-843E-01B18384C216}" presName="aSpace2" presStyleCnt="0"/>
      <dgm:spPr/>
    </dgm:pt>
    <dgm:pt modelId="{7676E1EB-7E9B-41C5-B754-7C6732D4B51F}" type="pres">
      <dgm:prSet presAssocID="{4AC2AAF2-D03D-4F94-81B7-78C734885385}" presName="childNode" presStyleLbl="node1" presStyleIdx="5" presStyleCnt="7" custLinFactNeighborX="504" custLinFactNeighborY="-95143">
        <dgm:presLayoutVars>
          <dgm:bulletEnabled val="1"/>
        </dgm:presLayoutVars>
      </dgm:prSet>
      <dgm:spPr/>
    </dgm:pt>
    <dgm:pt modelId="{E2E9281E-D5B1-43D7-91D5-DA96A4366FB8}" type="pres">
      <dgm:prSet presAssocID="{4AC2AAF2-D03D-4F94-81B7-78C734885385}" presName="aSpace2" presStyleCnt="0"/>
      <dgm:spPr/>
    </dgm:pt>
    <dgm:pt modelId="{35A4D071-2961-4E51-B9B1-DA7101DD99F7}" type="pres">
      <dgm:prSet presAssocID="{FB08C57C-AFC5-443B-8564-6B0F4493F5D6}" presName="childNode" presStyleLbl="node1" presStyleIdx="6" presStyleCnt="7" custLinFactY="-5280" custLinFactNeighborX="756" custLinFactNeighborY="-100000">
        <dgm:presLayoutVars>
          <dgm:bulletEnabled val="1"/>
        </dgm:presLayoutVars>
      </dgm:prSet>
      <dgm:spPr/>
    </dgm:pt>
  </dgm:ptLst>
  <dgm:cxnLst>
    <dgm:cxn modelId="{E93C4812-4FFF-4601-9883-22800E36B36E}" type="presOf" srcId="{E2C711FA-94FA-4875-87A1-ACC28E8C9166}" destId="{D340BDC9-93DD-4F70-9DB2-DF6267BEE61F}" srcOrd="0" destOrd="0" presId="urn:microsoft.com/office/officeart/2005/8/layout/lProcess2"/>
    <dgm:cxn modelId="{004E2118-B71E-47FB-B070-9ED7A968FB20}" type="presOf" srcId="{A3AEA632-1B98-43B7-867A-8261C26DB1FA}" destId="{5918128A-E40A-4A6D-850B-DA62D1B3718C}" srcOrd="0" destOrd="0" presId="urn:microsoft.com/office/officeart/2005/8/layout/lProcess2"/>
    <dgm:cxn modelId="{F3A43B1B-56D1-4CA8-9738-3F67D6DF88E0}" srcId="{746E73CA-612D-480D-9B3A-345D20C8FB96}" destId="{4AC2AAF2-D03D-4F94-81B7-78C734885385}" srcOrd="1" destOrd="0" parTransId="{3B1B746F-F163-45B7-89E2-34DD454D2D09}" sibTransId="{CF246896-7F9B-4A77-B503-A837B040F90E}"/>
    <dgm:cxn modelId="{AFE9CF1C-F6A8-4F62-AC89-DE2FB96F3E4D}" type="presOf" srcId="{C1958D5B-3725-43A1-B469-A0FDA53F911D}" destId="{0892F1CF-283F-42AD-ACC8-F5C7A540E82F}" srcOrd="0" destOrd="0" presId="urn:microsoft.com/office/officeart/2005/8/layout/lProcess2"/>
    <dgm:cxn modelId="{D4130B22-9446-4A9A-935C-C19A99F7931D}" type="presOf" srcId="{746E73CA-612D-480D-9B3A-345D20C8FB96}" destId="{028404BA-2CAA-46D9-B878-7F5B28B7AB3A}" srcOrd="1" destOrd="0" presId="urn:microsoft.com/office/officeart/2005/8/layout/lProcess2"/>
    <dgm:cxn modelId="{31CACE29-7B09-44C0-A3B3-291B7C2399A2}" type="presOf" srcId="{FB08C57C-AFC5-443B-8564-6B0F4493F5D6}" destId="{35A4D071-2961-4E51-B9B1-DA7101DD99F7}" srcOrd="0" destOrd="0" presId="urn:microsoft.com/office/officeart/2005/8/layout/lProcess2"/>
    <dgm:cxn modelId="{6AA1E730-1A91-456A-9F44-6C0E8FCE2FBA}" srcId="{E2C711FA-94FA-4875-87A1-ACC28E8C9166}" destId="{996640B3-026C-4D92-935E-E4112214339F}" srcOrd="1" destOrd="0" parTransId="{89DB62A0-C050-4708-8017-91D62DBF1E3B}" sibTransId="{A41101DD-BA0D-4EC2-94CF-06FE5641BBFF}"/>
    <dgm:cxn modelId="{A006E431-9D43-42FE-B52F-17D626E9A233}" srcId="{746E73CA-612D-480D-9B3A-345D20C8FB96}" destId="{0AC5117E-FB68-49C9-843E-01B18384C216}" srcOrd="0" destOrd="0" parTransId="{F07FA06B-FDE0-48D9-A4A3-2C5B07E70844}" sibTransId="{2B9DA866-D182-47B2-8FC3-9E25B3D00BF0}"/>
    <dgm:cxn modelId="{BDED483A-FF19-43ED-899D-03763D543080}" srcId="{E2C711FA-94FA-4875-87A1-ACC28E8C9166}" destId="{142766FC-3CAE-4823-A1A6-E841A5315379}" srcOrd="0" destOrd="0" parTransId="{94D6D175-AF56-4C7C-9D1A-D8A208DCDC56}" sibTransId="{5836DB29-EB13-4C90-AC8D-8BA2A72299B9}"/>
    <dgm:cxn modelId="{9C4BBA63-75CC-4E47-A522-D37AE061BC99}" type="presOf" srcId="{0AC5117E-FB68-49C9-843E-01B18384C216}" destId="{4417C304-2814-44C8-9C08-0FF78FD33E6F}" srcOrd="0" destOrd="0" presId="urn:microsoft.com/office/officeart/2005/8/layout/lProcess2"/>
    <dgm:cxn modelId="{2150DC6A-A83D-4B2C-983F-B3CC1CFCE9A5}" srcId="{A3AEA632-1B98-43B7-867A-8261C26DB1FA}" destId="{E2C711FA-94FA-4875-87A1-ACC28E8C9166}" srcOrd="0" destOrd="0" parTransId="{CA8821AC-1554-47FE-993F-B0A265CBF12D}" sibTransId="{C1413B2F-4492-4E05-9F70-4767C86E8570}"/>
    <dgm:cxn modelId="{0EEC7B6C-0407-4F98-A3F7-C2629DE4AB18}" type="presOf" srcId="{4AC2AAF2-D03D-4F94-81B7-78C734885385}" destId="{7676E1EB-7E9B-41C5-B754-7C6732D4B51F}" srcOrd="0" destOrd="0" presId="urn:microsoft.com/office/officeart/2005/8/layout/lProcess2"/>
    <dgm:cxn modelId="{C06AD47D-ED8A-4A39-84B2-20560F96F16E}" type="presOf" srcId="{4C62AE13-EBCD-4EC6-9B27-8AD1CC243DEB}" destId="{E014099C-5E31-4F0A-AD84-3567F9A684A3}" srcOrd="0" destOrd="0" presId="urn:microsoft.com/office/officeart/2005/8/layout/lProcess2"/>
    <dgm:cxn modelId="{B7D08F7F-2C06-4561-9FAE-B9B0A3AFCC60}" type="presOf" srcId="{E2C711FA-94FA-4875-87A1-ACC28E8C9166}" destId="{7CF06256-8C19-43B2-93EA-30940F367BA9}" srcOrd="1" destOrd="0" presId="urn:microsoft.com/office/officeart/2005/8/layout/lProcess2"/>
    <dgm:cxn modelId="{F3475799-877D-4247-BECB-EB85581FEBEE}" srcId="{E2C711FA-94FA-4875-87A1-ACC28E8C9166}" destId="{4C62AE13-EBCD-4EC6-9B27-8AD1CC243DEB}" srcOrd="3" destOrd="0" parTransId="{CA4F72C7-2C60-46FD-8FC3-19AD2B257CE7}" sibTransId="{771C15F0-C166-40B3-BF05-8F2CF1254145}"/>
    <dgm:cxn modelId="{3A0AE39B-464D-4C30-9F36-A27072FF281D}" type="presOf" srcId="{746E73CA-612D-480D-9B3A-345D20C8FB96}" destId="{E46056EA-7B19-40BD-9728-C552549F5473}" srcOrd="0" destOrd="0" presId="urn:microsoft.com/office/officeart/2005/8/layout/lProcess2"/>
    <dgm:cxn modelId="{F19684AA-C7FF-490D-9757-A4A3E1C8BF25}" type="presOf" srcId="{142766FC-3CAE-4823-A1A6-E841A5315379}" destId="{90811AAC-1D1E-4AC0-A1FF-53FB48F7A82C}" srcOrd="0" destOrd="0" presId="urn:microsoft.com/office/officeart/2005/8/layout/lProcess2"/>
    <dgm:cxn modelId="{7DD749AD-9C61-4191-AB76-9065F7BB1A60}" srcId="{E2C711FA-94FA-4875-87A1-ACC28E8C9166}" destId="{C1958D5B-3725-43A1-B469-A0FDA53F911D}" srcOrd="2" destOrd="0" parTransId="{AA96F1E1-58E0-4910-B439-7F0E971C8536}" sibTransId="{B978213E-DBE3-44D2-8784-D7EB1F950C64}"/>
    <dgm:cxn modelId="{4A5FFAAE-534D-4174-9D02-B7B59ECCCA9F}" srcId="{A3AEA632-1B98-43B7-867A-8261C26DB1FA}" destId="{746E73CA-612D-480D-9B3A-345D20C8FB96}" srcOrd="1" destOrd="0" parTransId="{85F84AE3-1F2F-45B6-8E93-0E91DD282786}" sibTransId="{0169A0E6-E954-4432-B70A-EBB64A88E34C}"/>
    <dgm:cxn modelId="{7333B4D9-6843-4A1C-B93A-2B4BC7B5DEEB}" srcId="{746E73CA-612D-480D-9B3A-345D20C8FB96}" destId="{FB08C57C-AFC5-443B-8564-6B0F4493F5D6}" srcOrd="2" destOrd="0" parTransId="{00E6B510-D66F-4640-A942-46BFBCF08BC7}" sibTransId="{A62DA2F8-C96E-40D6-9A52-C8DFFDFF58B0}"/>
    <dgm:cxn modelId="{BB589AF7-6992-4D3E-86D0-9F76411068DC}" type="presOf" srcId="{996640B3-026C-4D92-935E-E4112214339F}" destId="{00BE8178-9272-434E-9CBA-110076416B01}" srcOrd="0" destOrd="0" presId="urn:microsoft.com/office/officeart/2005/8/layout/lProcess2"/>
    <dgm:cxn modelId="{57E96175-7452-401D-95EF-BC034C3001E7}" type="presParOf" srcId="{5918128A-E40A-4A6D-850B-DA62D1B3718C}" destId="{D6F1A5B7-7604-49FC-B4A1-866EF83BEC17}" srcOrd="0" destOrd="0" presId="urn:microsoft.com/office/officeart/2005/8/layout/lProcess2"/>
    <dgm:cxn modelId="{2213D53A-7821-40F1-8ECA-F46172FDBE58}" type="presParOf" srcId="{D6F1A5B7-7604-49FC-B4A1-866EF83BEC17}" destId="{D340BDC9-93DD-4F70-9DB2-DF6267BEE61F}" srcOrd="0" destOrd="0" presId="urn:microsoft.com/office/officeart/2005/8/layout/lProcess2"/>
    <dgm:cxn modelId="{ADF5EC27-88AA-4690-B65A-9FEBD1E4CEE2}" type="presParOf" srcId="{D6F1A5B7-7604-49FC-B4A1-866EF83BEC17}" destId="{7CF06256-8C19-43B2-93EA-30940F367BA9}" srcOrd="1" destOrd="0" presId="urn:microsoft.com/office/officeart/2005/8/layout/lProcess2"/>
    <dgm:cxn modelId="{D3CABC80-86D4-4D72-9E0E-0D55B4CE979A}" type="presParOf" srcId="{D6F1A5B7-7604-49FC-B4A1-866EF83BEC17}" destId="{A8F80984-A4F3-4651-BF3E-5545FF0CD69A}" srcOrd="2" destOrd="0" presId="urn:microsoft.com/office/officeart/2005/8/layout/lProcess2"/>
    <dgm:cxn modelId="{25434225-D47B-4535-B7B7-0544DDC0D194}" type="presParOf" srcId="{A8F80984-A4F3-4651-BF3E-5545FF0CD69A}" destId="{DCC64609-262A-4F62-8F49-309274736837}" srcOrd="0" destOrd="0" presId="urn:microsoft.com/office/officeart/2005/8/layout/lProcess2"/>
    <dgm:cxn modelId="{5700E577-933F-43E2-BA5B-DB868B28E389}" type="presParOf" srcId="{DCC64609-262A-4F62-8F49-309274736837}" destId="{90811AAC-1D1E-4AC0-A1FF-53FB48F7A82C}" srcOrd="0" destOrd="0" presId="urn:microsoft.com/office/officeart/2005/8/layout/lProcess2"/>
    <dgm:cxn modelId="{66BFDC77-A8D4-4F60-AE2E-30BC303287DC}" type="presParOf" srcId="{DCC64609-262A-4F62-8F49-309274736837}" destId="{A2682176-B889-4DCC-B38F-55316F7F5AA8}" srcOrd="1" destOrd="0" presId="urn:microsoft.com/office/officeart/2005/8/layout/lProcess2"/>
    <dgm:cxn modelId="{2024B0B4-13D0-4356-96AF-61F0CAE02578}" type="presParOf" srcId="{DCC64609-262A-4F62-8F49-309274736837}" destId="{00BE8178-9272-434E-9CBA-110076416B01}" srcOrd="2" destOrd="0" presId="urn:microsoft.com/office/officeart/2005/8/layout/lProcess2"/>
    <dgm:cxn modelId="{08F71737-8DC8-453A-97C3-EE4EDDD90A3B}" type="presParOf" srcId="{DCC64609-262A-4F62-8F49-309274736837}" destId="{9ECFA5E7-A16D-4F28-8143-39DF3B71D5EB}" srcOrd="3" destOrd="0" presId="urn:microsoft.com/office/officeart/2005/8/layout/lProcess2"/>
    <dgm:cxn modelId="{87F92B6A-22ED-41DF-B4AB-18F2C04D57AD}" type="presParOf" srcId="{DCC64609-262A-4F62-8F49-309274736837}" destId="{0892F1CF-283F-42AD-ACC8-F5C7A540E82F}" srcOrd="4" destOrd="0" presId="urn:microsoft.com/office/officeart/2005/8/layout/lProcess2"/>
    <dgm:cxn modelId="{7C9CEF3D-FCD3-4976-A3F5-E495D414E7F0}" type="presParOf" srcId="{DCC64609-262A-4F62-8F49-309274736837}" destId="{2DBE53D9-DB07-41A0-B2E2-9537D2DEC181}" srcOrd="5" destOrd="0" presId="urn:microsoft.com/office/officeart/2005/8/layout/lProcess2"/>
    <dgm:cxn modelId="{9817A956-2E18-4786-9449-6BEBB7069B9D}" type="presParOf" srcId="{DCC64609-262A-4F62-8F49-309274736837}" destId="{E014099C-5E31-4F0A-AD84-3567F9A684A3}" srcOrd="6" destOrd="0" presId="urn:microsoft.com/office/officeart/2005/8/layout/lProcess2"/>
    <dgm:cxn modelId="{11991877-5097-44AA-86FA-7C6C9CA8E968}" type="presParOf" srcId="{5918128A-E40A-4A6D-850B-DA62D1B3718C}" destId="{A333DA62-6279-41E7-AF65-5490DDB6AD89}" srcOrd="1" destOrd="0" presId="urn:microsoft.com/office/officeart/2005/8/layout/lProcess2"/>
    <dgm:cxn modelId="{E75E9770-E3C8-42C1-8824-998A85140768}" type="presParOf" srcId="{5918128A-E40A-4A6D-850B-DA62D1B3718C}" destId="{7C6AFF84-DAD0-4CF1-99ED-84A41EF82347}" srcOrd="2" destOrd="0" presId="urn:microsoft.com/office/officeart/2005/8/layout/lProcess2"/>
    <dgm:cxn modelId="{84C7B363-F0A4-41EC-8C42-D228DC784C30}" type="presParOf" srcId="{7C6AFF84-DAD0-4CF1-99ED-84A41EF82347}" destId="{E46056EA-7B19-40BD-9728-C552549F5473}" srcOrd="0" destOrd="0" presId="urn:microsoft.com/office/officeart/2005/8/layout/lProcess2"/>
    <dgm:cxn modelId="{8E8D90E9-5667-404C-BFBF-1F33E02F46E9}" type="presParOf" srcId="{7C6AFF84-DAD0-4CF1-99ED-84A41EF82347}" destId="{028404BA-2CAA-46D9-B878-7F5B28B7AB3A}" srcOrd="1" destOrd="0" presId="urn:microsoft.com/office/officeart/2005/8/layout/lProcess2"/>
    <dgm:cxn modelId="{24E5DB8C-7AAE-4867-BED8-A4202B318CDB}" type="presParOf" srcId="{7C6AFF84-DAD0-4CF1-99ED-84A41EF82347}" destId="{89905CE3-8879-45B3-BA87-484D35E59B6C}" srcOrd="2" destOrd="0" presId="urn:microsoft.com/office/officeart/2005/8/layout/lProcess2"/>
    <dgm:cxn modelId="{DCF62217-E1D5-48EE-8E79-C50984DC2D7D}" type="presParOf" srcId="{89905CE3-8879-45B3-BA87-484D35E59B6C}" destId="{60938D87-39DB-4AC8-AF3D-4182FCC116D5}" srcOrd="0" destOrd="0" presId="urn:microsoft.com/office/officeart/2005/8/layout/lProcess2"/>
    <dgm:cxn modelId="{EC91016A-4106-4878-AFDF-BF7D244351BF}" type="presParOf" srcId="{60938D87-39DB-4AC8-AF3D-4182FCC116D5}" destId="{4417C304-2814-44C8-9C08-0FF78FD33E6F}" srcOrd="0" destOrd="0" presId="urn:microsoft.com/office/officeart/2005/8/layout/lProcess2"/>
    <dgm:cxn modelId="{DB2574D7-3A01-4D2A-AC37-B5E8C0AC2A27}" type="presParOf" srcId="{60938D87-39DB-4AC8-AF3D-4182FCC116D5}" destId="{743DD6E8-19F7-4269-8341-D9845AA0111A}" srcOrd="1" destOrd="0" presId="urn:microsoft.com/office/officeart/2005/8/layout/lProcess2"/>
    <dgm:cxn modelId="{274142C2-1064-40B9-B49E-C8D791B8841E}" type="presParOf" srcId="{60938D87-39DB-4AC8-AF3D-4182FCC116D5}" destId="{7676E1EB-7E9B-41C5-B754-7C6732D4B51F}" srcOrd="2" destOrd="0" presId="urn:microsoft.com/office/officeart/2005/8/layout/lProcess2"/>
    <dgm:cxn modelId="{1A1D2D81-13F9-478B-97E1-DC028FDD2136}" type="presParOf" srcId="{60938D87-39DB-4AC8-AF3D-4182FCC116D5}" destId="{E2E9281E-D5B1-43D7-91D5-DA96A4366FB8}" srcOrd="3" destOrd="0" presId="urn:microsoft.com/office/officeart/2005/8/layout/lProcess2"/>
    <dgm:cxn modelId="{64FD635D-5300-4184-9DEB-54F877F457E5}" type="presParOf" srcId="{60938D87-39DB-4AC8-AF3D-4182FCC116D5}" destId="{35A4D071-2961-4E51-B9B1-DA7101DD99F7}"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D5F71B87-126D-446D-8596-06B39AA3C3BE}"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45E24A39-3789-431A-BF91-E1A2CF04FA68}">
      <dgm:prSet/>
      <dgm:spPr>
        <a:solidFill>
          <a:schemeClr val="accent1">
            <a:lumMod val="60000"/>
            <a:lumOff val="40000"/>
          </a:schemeClr>
        </a:solidFill>
      </dgm:spPr>
      <dgm:t>
        <a:bodyPr/>
        <a:lstStyle/>
        <a:p>
          <a:r>
            <a:rPr lang="en-US" dirty="0"/>
            <a:t>Brush 2x a day: Morning and Night</a:t>
          </a:r>
        </a:p>
      </dgm:t>
    </dgm:pt>
    <dgm:pt modelId="{FF21865C-3FB5-44EE-A85D-22A3C8A152F9}" type="parTrans" cxnId="{331540FB-584E-4C67-9950-4D3A021FD0B3}">
      <dgm:prSet/>
      <dgm:spPr/>
      <dgm:t>
        <a:bodyPr/>
        <a:lstStyle/>
        <a:p>
          <a:endParaRPr lang="en-US"/>
        </a:p>
      </dgm:t>
    </dgm:pt>
    <dgm:pt modelId="{BDF8D801-6574-404F-9587-A107A15AD716}" type="sibTrans" cxnId="{331540FB-584E-4C67-9950-4D3A021FD0B3}">
      <dgm:prSet/>
      <dgm:spPr/>
      <dgm:t>
        <a:bodyPr/>
        <a:lstStyle/>
        <a:p>
          <a:endParaRPr lang="en-US"/>
        </a:p>
      </dgm:t>
    </dgm:pt>
    <dgm:pt modelId="{8ECBA228-ADDA-4E09-B1BF-51263427336C}">
      <dgm:prSet/>
      <dgm:spPr>
        <a:solidFill>
          <a:schemeClr val="accent3"/>
        </a:solidFill>
      </dgm:spPr>
      <dgm:t>
        <a:bodyPr/>
        <a:lstStyle/>
        <a:p>
          <a:r>
            <a:rPr lang="en-US" dirty="0"/>
            <a:t>Floss at least 1x a day: Before bed or after meals</a:t>
          </a:r>
        </a:p>
      </dgm:t>
    </dgm:pt>
    <dgm:pt modelId="{67BF8F90-2F4C-4A6E-B94E-9FFDDB84ADAB}" type="parTrans" cxnId="{29FC3322-518A-4DC9-A999-14F65A42BAF1}">
      <dgm:prSet/>
      <dgm:spPr/>
      <dgm:t>
        <a:bodyPr/>
        <a:lstStyle/>
        <a:p>
          <a:endParaRPr lang="en-US"/>
        </a:p>
      </dgm:t>
    </dgm:pt>
    <dgm:pt modelId="{0383AC9A-C40F-41A9-AEBA-473024C31676}" type="sibTrans" cxnId="{29FC3322-518A-4DC9-A999-14F65A42BAF1}">
      <dgm:prSet/>
      <dgm:spPr/>
      <dgm:t>
        <a:bodyPr/>
        <a:lstStyle/>
        <a:p>
          <a:endParaRPr lang="en-US"/>
        </a:p>
      </dgm:t>
    </dgm:pt>
    <dgm:pt modelId="{A73CF30A-24E2-4ABA-8AAE-0EC5CA4F8507}">
      <dgm:prSet/>
      <dgm:spPr>
        <a:solidFill>
          <a:schemeClr val="accent1">
            <a:lumMod val="50000"/>
          </a:schemeClr>
        </a:solidFill>
      </dgm:spPr>
      <dgm:t>
        <a:bodyPr/>
        <a:lstStyle/>
        <a:p>
          <a:r>
            <a:rPr lang="en-US" dirty="0"/>
            <a:t>Choose Fluoride: Toothpaste, mouthwash and fluoride in tap water strengthens teeth</a:t>
          </a:r>
        </a:p>
      </dgm:t>
    </dgm:pt>
    <dgm:pt modelId="{FA4100AD-B7F9-4B91-A7FD-B0DB109C0ECD}" type="parTrans" cxnId="{63926A63-12EB-432F-9B3E-7A66B0484811}">
      <dgm:prSet/>
      <dgm:spPr/>
      <dgm:t>
        <a:bodyPr/>
        <a:lstStyle/>
        <a:p>
          <a:endParaRPr lang="en-US"/>
        </a:p>
      </dgm:t>
    </dgm:pt>
    <dgm:pt modelId="{A8D3DBF4-7282-4F65-9F71-F3ADF4084307}" type="sibTrans" cxnId="{63926A63-12EB-432F-9B3E-7A66B0484811}">
      <dgm:prSet/>
      <dgm:spPr/>
      <dgm:t>
        <a:bodyPr/>
        <a:lstStyle/>
        <a:p>
          <a:endParaRPr lang="en-US"/>
        </a:p>
      </dgm:t>
    </dgm:pt>
    <dgm:pt modelId="{5463619C-9754-44D9-B43A-01238EC691CB}">
      <dgm:prSet/>
      <dgm:spPr>
        <a:solidFill>
          <a:schemeClr val="accent2">
            <a:lumMod val="75000"/>
          </a:schemeClr>
        </a:solidFill>
      </dgm:spPr>
      <dgm:t>
        <a:bodyPr/>
        <a:lstStyle/>
        <a:p>
          <a:r>
            <a:rPr lang="en-US" dirty="0"/>
            <a:t>Eat healthy meals: Limit sugary foods and choose water for drinking</a:t>
          </a:r>
        </a:p>
      </dgm:t>
    </dgm:pt>
    <dgm:pt modelId="{92EE8A18-9934-4EEB-B69F-A08DBB70045A}" type="parTrans" cxnId="{F36226FA-D71F-4150-B7B4-953EE36CEF9D}">
      <dgm:prSet/>
      <dgm:spPr/>
      <dgm:t>
        <a:bodyPr/>
        <a:lstStyle/>
        <a:p>
          <a:endParaRPr lang="en-US"/>
        </a:p>
      </dgm:t>
    </dgm:pt>
    <dgm:pt modelId="{BFCBFD00-512E-4CC8-BCDA-7D00318AE45A}" type="sibTrans" cxnId="{F36226FA-D71F-4150-B7B4-953EE36CEF9D}">
      <dgm:prSet/>
      <dgm:spPr/>
      <dgm:t>
        <a:bodyPr/>
        <a:lstStyle/>
        <a:p>
          <a:endParaRPr lang="en-US"/>
        </a:p>
      </dgm:t>
    </dgm:pt>
    <dgm:pt modelId="{A1A46AE1-D326-49D4-8642-D3C19A75FC8A}">
      <dgm:prSet/>
      <dgm:spPr>
        <a:solidFill>
          <a:schemeClr val="accent6"/>
        </a:solidFill>
      </dgm:spPr>
      <dgm:t>
        <a:bodyPr/>
        <a:lstStyle/>
        <a:p>
          <a:r>
            <a:rPr lang="en-US" dirty="0"/>
            <a:t>Maintain regular check-ups: See a dentist 2x a year. Don’t delay necessary treatment</a:t>
          </a:r>
        </a:p>
      </dgm:t>
    </dgm:pt>
    <dgm:pt modelId="{48243E20-83C3-4110-BA84-478D9762954D}" type="parTrans" cxnId="{C3933143-4E13-4727-97AD-CED56D1E6FEC}">
      <dgm:prSet/>
      <dgm:spPr/>
      <dgm:t>
        <a:bodyPr/>
        <a:lstStyle/>
        <a:p>
          <a:endParaRPr lang="en-US"/>
        </a:p>
      </dgm:t>
    </dgm:pt>
    <dgm:pt modelId="{511A0081-39B9-445D-BAD1-4E7EAE5669E4}" type="sibTrans" cxnId="{C3933143-4E13-4727-97AD-CED56D1E6FEC}">
      <dgm:prSet/>
      <dgm:spPr/>
      <dgm:t>
        <a:bodyPr/>
        <a:lstStyle/>
        <a:p>
          <a:endParaRPr lang="en-US"/>
        </a:p>
      </dgm:t>
    </dgm:pt>
    <dgm:pt modelId="{5854593D-88AD-453A-B42E-E9C84A6E89E4}">
      <dgm:prSet/>
      <dgm:spPr>
        <a:solidFill>
          <a:srgbClr val="A6326F"/>
        </a:solidFill>
      </dgm:spPr>
      <dgm:t>
        <a:bodyPr/>
        <a:lstStyle/>
        <a:p>
          <a:r>
            <a:rPr lang="en-US" dirty="0"/>
            <a:t>Schedule: A baby’s first dental visit when their first tooth appears or by their 1</a:t>
          </a:r>
          <a:r>
            <a:rPr lang="en-US" baseline="30000" dirty="0"/>
            <a:t>st</a:t>
          </a:r>
          <a:r>
            <a:rPr lang="en-US" dirty="0"/>
            <a:t> birthday</a:t>
          </a:r>
        </a:p>
      </dgm:t>
    </dgm:pt>
    <dgm:pt modelId="{F362F1F8-7A3A-4543-993E-0E833CB539D4}" type="parTrans" cxnId="{BDBD3BEC-AA1B-4A36-9A50-3671732883CA}">
      <dgm:prSet/>
      <dgm:spPr/>
      <dgm:t>
        <a:bodyPr/>
        <a:lstStyle/>
        <a:p>
          <a:endParaRPr lang="en-US"/>
        </a:p>
      </dgm:t>
    </dgm:pt>
    <dgm:pt modelId="{62115783-5E5E-4C3B-B394-A839DE730464}" type="sibTrans" cxnId="{BDBD3BEC-AA1B-4A36-9A50-3671732883CA}">
      <dgm:prSet/>
      <dgm:spPr/>
      <dgm:t>
        <a:bodyPr/>
        <a:lstStyle/>
        <a:p>
          <a:endParaRPr lang="en-US"/>
        </a:p>
      </dgm:t>
    </dgm:pt>
    <dgm:pt modelId="{19757D0F-A950-4604-9025-79981A753C8F}" type="pres">
      <dgm:prSet presAssocID="{D5F71B87-126D-446D-8596-06B39AA3C3BE}" presName="Name0" presStyleCnt="0">
        <dgm:presLayoutVars>
          <dgm:dir/>
          <dgm:animLvl val="lvl"/>
          <dgm:resizeHandles val="exact"/>
        </dgm:presLayoutVars>
      </dgm:prSet>
      <dgm:spPr/>
    </dgm:pt>
    <dgm:pt modelId="{65E4470A-4627-4873-BC5A-283EFCD4B49C}" type="pres">
      <dgm:prSet presAssocID="{5854593D-88AD-453A-B42E-E9C84A6E89E4}" presName="boxAndChildren" presStyleCnt="0"/>
      <dgm:spPr/>
    </dgm:pt>
    <dgm:pt modelId="{6F290BFC-C4F2-4D0B-8C25-0ABB402D9740}" type="pres">
      <dgm:prSet presAssocID="{5854593D-88AD-453A-B42E-E9C84A6E89E4}" presName="parentTextBox" presStyleLbl="node1" presStyleIdx="0" presStyleCnt="6"/>
      <dgm:spPr/>
    </dgm:pt>
    <dgm:pt modelId="{1BE03740-2C18-4292-BF93-CBCB38BCEC72}" type="pres">
      <dgm:prSet presAssocID="{511A0081-39B9-445D-BAD1-4E7EAE5669E4}" presName="sp" presStyleCnt="0"/>
      <dgm:spPr/>
    </dgm:pt>
    <dgm:pt modelId="{21AFE00D-1EDD-4855-95DA-AC0152F6A25F}" type="pres">
      <dgm:prSet presAssocID="{A1A46AE1-D326-49D4-8642-D3C19A75FC8A}" presName="arrowAndChildren" presStyleCnt="0"/>
      <dgm:spPr/>
    </dgm:pt>
    <dgm:pt modelId="{BFE0253E-1997-4570-A252-0D1C36B7217E}" type="pres">
      <dgm:prSet presAssocID="{A1A46AE1-D326-49D4-8642-D3C19A75FC8A}" presName="parentTextArrow" presStyleLbl="node1" presStyleIdx="1" presStyleCnt="6"/>
      <dgm:spPr/>
    </dgm:pt>
    <dgm:pt modelId="{157418E2-F281-417B-A16D-688D2E45F62C}" type="pres">
      <dgm:prSet presAssocID="{BFCBFD00-512E-4CC8-BCDA-7D00318AE45A}" presName="sp" presStyleCnt="0"/>
      <dgm:spPr/>
    </dgm:pt>
    <dgm:pt modelId="{8AB14682-4A71-46C2-9B0F-E10D6868BEEE}" type="pres">
      <dgm:prSet presAssocID="{5463619C-9754-44D9-B43A-01238EC691CB}" presName="arrowAndChildren" presStyleCnt="0"/>
      <dgm:spPr/>
    </dgm:pt>
    <dgm:pt modelId="{9694E1D2-7650-4194-B2E0-E06BE4886D77}" type="pres">
      <dgm:prSet presAssocID="{5463619C-9754-44D9-B43A-01238EC691CB}" presName="parentTextArrow" presStyleLbl="node1" presStyleIdx="2" presStyleCnt="6"/>
      <dgm:spPr/>
    </dgm:pt>
    <dgm:pt modelId="{C61C064A-F7B2-4EF8-BCE9-8CB3663624BE}" type="pres">
      <dgm:prSet presAssocID="{A8D3DBF4-7282-4F65-9F71-F3ADF4084307}" presName="sp" presStyleCnt="0"/>
      <dgm:spPr/>
    </dgm:pt>
    <dgm:pt modelId="{96FA529B-403B-4A5E-A008-A074D6EB390B}" type="pres">
      <dgm:prSet presAssocID="{A73CF30A-24E2-4ABA-8AAE-0EC5CA4F8507}" presName="arrowAndChildren" presStyleCnt="0"/>
      <dgm:spPr/>
    </dgm:pt>
    <dgm:pt modelId="{CA41042E-D8E3-466A-994A-BBDB02669EA9}" type="pres">
      <dgm:prSet presAssocID="{A73CF30A-24E2-4ABA-8AAE-0EC5CA4F8507}" presName="parentTextArrow" presStyleLbl="node1" presStyleIdx="3" presStyleCnt="6"/>
      <dgm:spPr/>
    </dgm:pt>
    <dgm:pt modelId="{4C397EE6-D092-4D53-8F9B-CBAB9AC26286}" type="pres">
      <dgm:prSet presAssocID="{0383AC9A-C40F-41A9-AEBA-473024C31676}" presName="sp" presStyleCnt="0"/>
      <dgm:spPr/>
    </dgm:pt>
    <dgm:pt modelId="{49408F72-BB3F-4422-AF97-63535521A8AA}" type="pres">
      <dgm:prSet presAssocID="{8ECBA228-ADDA-4E09-B1BF-51263427336C}" presName="arrowAndChildren" presStyleCnt="0"/>
      <dgm:spPr/>
    </dgm:pt>
    <dgm:pt modelId="{BF175CCD-1832-4B77-8279-04D6C31D263D}" type="pres">
      <dgm:prSet presAssocID="{8ECBA228-ADDA-4E09-B1BF-51263427336C}" presName="parentTextArrow" presStyleLbl="node1" presStyleIdx="4" presStyleCnt="6"/>
      <dgm:spPr/>
    </dgm:pt>
    <dgm:pt modelId="{0D829AA7-5C23-4E84-BA75-A675650F5ABB}" type="pres">
      <dgm:prSet presAssocID="{BDF8D801-6574-404F-9587-A107A15AD716}" presName="sp" presStyleCnt="0"/>
      <dgm:spPr/>
    </dgm:pt>
    <dgm:pt modelId="{89F1B4CF-AD93-4940-AF78-36A8E4C56D3C}" type="pres">
      <dgm:prSet presAssocID="{45E24A39-3789-431A-BF91-E1A2CF04FA68}" presName="arrowAndChildren" presStyleCnt="0"/>
      <dgm:spPr/>
    </dgm:pt>
    <dgm:pt modelId="{DF3B5794-7D20-4AAB-8697-F5D3EA13E41D}" type="pres">
      <dgm:prSet presAssocID="{45E24A39-3789-431A-BF91-E1A2CF04FA68}" presName="parentTextArrow" presStyleLbl="node1" presStyleIdx="5" presStyleCnt="6"/>
      <dgm:spPr/>
    </dgm:pt>
  </dgm:ptLst>
  <dgm:cxnLst>
    <dgm:cxn modelId="{BEE4811C-2820-E446-96D9-701398C8DA00}" type="presOf" srcId="{8ECBA228-ADDA-4E09-B1BF-51263427336C}" destId="{BF175CCD-1832-4B77-8279-04D6C31D263D}" srcOrd="0" destOrd="0" presId="urn:microsoft.com/office/officeart/2005/8/layout/process4"/>
    <dgm:cxn modelId="{8956601D-0655-4E42-AC58-093A8C4ADBF0}" type="presOf" srcId="{5854593D-88AD-453A-B42E-E9C84A6E89E4}" destId="{6F290BFC-C4F2-4D0B-8C25-0ABB402D9740}" srcOrd="0" destOrd="0" presId="urn:microsoft.com/office/officeart/2005/8/layout/process4"/>
    <dgm:cxn modelId="{29FC3322-518A-4DC9-A999-14F65A42BAF1}" srcId="{D5F71B87-126D-446D-8596-06B39AA3C3BE}" destId="{8ECBA228-ADDA-4E09-B1BF-51263427336C}" srcOrd="1" destOrd="0" parTransId="{67BF8F90-2F4C-4A6E-B94E-9FFDDB84ADAB}" sibTransId="{0383AC9A-C40F-41A9-AEBA-473024C31676}"/>
    <dgm:cxn modelId="{C3933143-4E13-4727-97AD-CED56D1E6FEC}" srcId="{D5F71B87-126D-446D-8596-06B39AA3C3BE}" destId="{A1A46AE1-D326-49D4-8642-D3C19A75FC8A}" srcOrd="4" destOrd="0" parTransId="{48243E20-83C3-4110-BA84-478D9762954D}" sibTransId="{511A0081-39B9-445D-BAD1-4E7EAE5669E4}"/>
    <dgm:cxn modelId="{63926A63-12EB-432F-9B3E-7A66B0484811}" srcId="{D5F71B87-126D-446D-8596-06B39AA3C3BE}" destId="{A73CF30A-24E2-4ABA-8AAE-0EC5CA4F8507}" srcOrd="2" destOrd="0" parTransId="{FA4100AD-B7F9-4B91-A7FD-B0DB109C0ECD}" sibTransId="{A8D3DBF4-7282-4F65-9F71-F3ADF4084307}"/>
    <dgm:cxn modelId="{6F77B244-B624-AF4C-9961-7FF9014052C7}" type="presOf" srcId="{45E24A39-3789-431A-BF91-E1A2CF04FA68}" destId="{DF3B5794-7D20-4AAB-8697-F5D3EA13E41D}" srcOrd="0" destOrd="0" presId="urn:microsoft.com/office/officeart/2005/8/layout/process4"/>
    <dgm:cxn modelId="{F8733C66-5DAC-144D-B0EC-8C5385AB3565}" type="presOf" srcId="{D5F71B87-126D-446D-8596-06B39AA3C3BE}" destId="{19757D0F-A950-4604-9025-79981A753C8F}" srcOrd="0" destOrd="0" presId="urn:microsoft.com/office/officeart/2005/8/layout/process4"/>
    <dgm:cxn modelId="{1CC917BA-C554-7745-98C5-476378910B49}" type="presOf" srcId="{5463619C-9754-44D9-B43A-01238EC691CB}" destId="{9694E1D2-7650-4194-B2E0-E06BE4886D77}" srcOrd="0" destOrd="0" presId="urn:microsoft.com/office/officeart/2005/8/layout/process4"/>
    <dgm:cxn modelId="{BDBD3BEC-AA1B-4A36-9A50-3671732883CA}" srcId="{D5F71B87-126D-446D-8596-06B39AA3C3BE}" destId="{5854593D-88AD-453A-B42E-E9C84A6E89E4}" srcOrd="5" destOrd="0" parTransId="{F362F1F8-7A3A-4543-993E-0E833CB539D4}" sibTransId="{62115783-5E5E-4C3B-B394-A839DE730464}"/>
    <dgm:cxn modelId="{812FD9EE-B013-41BB-8F8A-61424E1EE715}" type="presOf" srcId="{A1A46AE1-D326-49D4-8642-D3C19A75FC8A}" destId="{BFE0253E-1997-4570-A252-0D1C36B7217E}" srcOrd="0" destOrd="0" presId="urn:microsoft.com/office/officeart/2005/8/layout/process4"/>
    <dgm:cxn modelId="{F36226FA-D71F-4150-B7B4-953EE36CEF9D}" srcId="{D5F71B87-126D-446D-8596-06B39AA3C3BE}" destId="{5463619C-9754-44D9-B43A-01238EC691CB}" srcOrd="3" destOrd="0" parTransId="{92EE8A18-9934-4EEB-B69F-A08DBB70045A}" sibTransId="{BFCBFD00-512E-4CC8-BCDA-7D00318AE45A}"/>
    <dgm:cxn modelId="{331540FB-584E-4C67-9950-4D3A021FD0B3}" srcId="{D5F71B87-126D-446D-8596-06B39AA3C3BE}" destId="{45E24A39-3789-431A-BF91-E1A2CF04FA68}" srcOrd="0" destOrd="0" parTransId="{FF21865C-3FB5-44EE-A85D-22A3C8A152F9}" sibTransId="{BDF8D801-6574-404F-9587-A107A15AD716}"/>
    <dgm:cxn modelId="{F85410FE-8AE2-5241-9ABC-8C7C1A993C09}" type="presOf" srcId="{A73CF30A-24E2-4ABA-8AAE-0EC5CA4F8507}" destId="{CA41042E-D8E3-466A-994A-BBDB02669EA9}" srcOrd="0" destOrd="0" presId="urn:microsoft.com/office/officeart/2005/8/layout/process4"/>
    <dgm:cxn modelId="{07B39231-E90D-4947-9276-368036243C5C}" type="presParOf" srcId="{19757D0F-A950-4604-9025-79981A753C8F}" destId="{65E4470A-4627-4873-BC5A-283EFCD4B49C}" srcOrd="0" destOrd="0" presId="urn:microsoft.com/office/officeart/2005/8/layout/process4"/>
    <dgm:cxn modelId="{9E787BBF-A202-4327-8AC8-3A634D4DD6D5}" type="presParOf" srcId="{65E4470A-4627-4873-BC5A-283EFCD4B49C}" destId="{6F290BFC-C4F2-4D0B-8C25-0ABB402D9740}" srcOrd="0" destOrd="0" presId="urn:microsoft.com/office/officeart/2005/8/layout/process4"/>
    <dgm:cxn modelId="{E1385361-E26E-460E-9A62-FF74009BA0B9}" type="presParOf" srcId="{19757D0F-A950-4604-9025-79981A753C8F}" destId="{1BE03740-2C18-4292-BF93-CBCB38BCEC72}" srcOrd="1" destOrd="0" presId="urn:microsoft.com/office/officeart/2005/8/layout/process4"/>
    <dgm:cxn modelId="{4261F0CB-E1F2-4E1D-9090-E44D04B0F07C}" type="presParOf" srcId="{19757D0F-A950-4604-9025-79981A753C8F}" destId="{21AFE00D-1EDD-4855-95DA-AC0152F6A25F}" srcOrd="2" destOrd="0" presId="urn:microsoft.com/office/officeart/2005/8/layout/process4"/>
    <dgm:cxn modelId="{6B655FE9-4929-4303-9B91-C08AE33F070F}" type="presParOf" srcId="{21AFE00D-1EDD-4855-95DA-AC0152F6A25F}" destId="{BFE0253E-1997-4570-A252-0D1C36B7217E}" srcOrd="0" destOrd="0" presId="urn:microsoft.com/office/officeart/2005/8/layout/process4"/>
    <dgm:cxn modelId="{525F7697-CBCD-204C-ABB2-A31A99F0B7EB}" type="presParOf" srcId="{19757D0F-A950-4604-9025-79981A753C8F}" destId="{157418E2-F281-417B-A16D-688D2E45F62C}" srcOrd="3" destOrd="0" presId="urn:microsoft.com/office/officeart/2005/8/layout/process4"/>
    <dgm:cxn modelId="{26B205CF-6DAE-D840-B63C-B0B4E76747E4}" type="presParOf" srcId="{19757D0F-A950-4604-9025-79981A753C8F}" destId="{8AB14682-4A71-46C2-9B0F-E10D6868BEEE}" srcOrd="4" destOrd="0" presId="urn:microsoft.com/office/officeart/2005/8/layout/process4"/>
    <dgm:cxn modelId="{EEB08914-4185-E44C-898D-912650A9C573}" type="presParOf" srcId="{8AB14682-4A71-46C2-9B0F-E10D6868BEEE}" destId="{9694E1D2-7650-4194-B2E0-E06BE4886D77}" srcOrd="0" destOrd="0" presId="urn:microsoft.com/office/officeart/2005/8/layout/process4"/>
    <dgm:cxn modelId="{1E8837E8-5502-264F-833B-F0C819C52A9A}" type="presParOf" srcId="{19757D0F-A950-4604-9025-79981A753C8F}" destId="{C61C064A-F7B2-4EF8-BCE9-8CB3663624BE}" srcOrd="5" destOrd="0" presId="urn:microsoft.com/office/officeart/2005/8/layout/process4"/>
    <dgm:cxn modelId="{DD0EFF98-CA30-574F-8EFF-6CE867F98865}" type="presParOf" srcId="{19757D0F-A950-4604-9025-79981A753C8F}" destId="{96FA529B-403B-4A5E-A008-A074D6EB390B}" srcOrd="6" destOrd="0" presId="urn:microsoft.com/office/officeart/2005/8/layout/process4"/>
    <dgm:cxn modelId="{0B4D8DD0-0B24-8C41-84FF-A7ECCD8730EB}" type="presParOf" srcId="{96FA529B-403B-4A5E-A008-A074D6EB390B}" destId="{CA41042E-D8E3-466A-994A-BBDB02669EA9}" srcOrd="0" destOrd="0" presId="urn:microsoft.com/office/officeart/2005/8/layout/process4"/>
    <dgm:cxn modelId="{EC30A3AA-FEB6-0F4E-A697-5FB71C8809C5}" type="presParOf" srcId="{19757D0F-A950-4604-9025-79981A753C8F}" destId="{4C397EE6-D092-4D53-8F9B-CBAB9AC26286}" srcOrd="7" destOrd="0" presId="urn:microsoft.com/office/officeart/2005/8/layout/process4"/>
    <dgm:cxn modelId="{16BF1A06-BACA-4C48-BC53-717791EE2626}" type="presParOf" srcId="{19757D0F-A950-4604-9025-79981A753C8F}" destId="{49408F72-BB3F-4422-AF97-63535521A8AA}" srcOrd="8" destOrd="0" presId="urn:microsoft.com/office/officeart/2005/8/layout/process4"/>
    <dgm:cxn modelId="{3344EE83-EDD3-9F42-9F3D-A3658DAD3B5D}" type="presParOf" srcId="{49408F72-BB3F-4422-AF97-63535521A8AA}" destId="{BF175CCD-1832-4B77-8279-04D6C31D263D}" srcOrd="0" destOrd="0" presId="urn:microsoft.com/office/officeart/2005/8/layout/process4"/>
    <dgm:cxn modelId="{BED1BCD7-683B-BA41-9C82-8BB95EAB935A}" type="presParOf" srcId="{19757D0F-A950-4604-9025-79981A753C8F}" destId="{0D829AA7-5C23-4E84-BA75-A675650F5ABB}" srcOrd="9" destOrd="0" presId="urn:microsoft.com/office/officeart/2005/8/layout/process4"/>
    <dgm:cxn modelId="{DEAE3C8D-1FCD-6A40-AE53-F22182A6CB95}" type="presParOf" srcId="{19757D0F-A950-4604-9025-79981A753C8F}" destId="{89F1B4CF-AD93-4940-AF78-36A8E4C56D3C}" srcOrd="10" destOrd="0" presId="urn:microsoft.com/office/officeart/2005/8/layout/process4"/>
    <dgm:cxn modelId="{749837A5-370E-A24C-A259-8943633C5ECB}" type="presParOf" srcId="{89F1B4CF-AD93-4940-AF78-36A8E4C56D3C}" destId="{DF3B5794-7D20-4AAB-8697-F5D3EA13E41D}"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115BA1-F52A-004D-AB31-88D6AF286648}">
      <dsp:nvSpPr>
        <dsp:cNvPr id="0" name=""/>
        <dsp:cNvSpPr/>
      </dsp:nvSpPr>
      <dsp:spPr>
        <a:xfrm>
          <a:off x="713" y="1682580"/>
          <a:ext cx="2004634" cy="2053506"/>
        </a:xfrm>
        <a:prstGeom prst="ellipse">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Bacteria</a:t>
          </a:r>
        </a:p>
      </dsp:txBody>
      <dsp:txXfrm>
        <a:off x="294285" y="1983309"/>
        <a:ext cx="1417490" cy="1452048"/>
      </dsp:txXfrm>
    </dsp:sp>
    <dsp:sp modelId="{04CD6E15-54E3-F44D-8912-84502A14EC5F}">
      <dsp:nvSpPr>
        <dsp:cNvPr id="0" name=""/>
        <dsp:cNvSpPr/>
      </dsp:nvSpPr>
      <dsp:spPr>
        <a:xfrm>
          <a:off x="2130063" y="2263920"/>
          <a:ext cx="890825" cy="890825"/>
        </a:xfrm>
        <a:prstGeom prst="mathPlus">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2248142" y="2604571"/>
        <a:ext cx="654667" cy="209523"/>
      </dsp:txXfrm>
    </dsp:sp>
    <dsp:sp modelId="{C7E3F033-74C8-D241-B193-2EF00B3F9783}">
      <dsp:nvSpPr>
        <dsp:cNvPr id="0" name=""/>
        <dsp:cNvSpPr/>
      </dsp:nvSpPr>
      <dsp:spPr>
        <a:xfrm>
          <a:off x="3145604" y="1678379"/>
          <a:ext cx="2056916" cy="2061908"/>
        </a:xfrm>
        <a:prstGeom prst="ellipse">
          <a:avLst/>
        </a:prstGeom>
        <a:gradFill rotWithShape="0">
          <a:gsLst>
            <a:gs pos="0">
              <a:schemeClr val="accent3">
                <a:hueOff val="-1068292"/>
                <a:satOff val="-50000"/>
                <a:lumOff val="1569"/>
                <a:alphaOff val="0"/>
                <a:tint val="96000"/>
                <a:lumMod val="100000"/>
              </a:schemeClr>
            </a:gs>
            <a:gs pos="78000">
              <a:schemeClr val="accent3">
                <a:hueOff val="-1068292"/>
                <a:satOff val="-50000"/>
                <a:lumOff val="156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Sugary Food &amp; Drinks</a:t>
          </a:r>
        </a:p>
      </dsp:txBody>
      <dsp:txXfrm>
        <a:off x="3446832" y="1980338"/>
        <a:ext cx="1454460" cy="1457990"/>
      </dsp:txXfrm>
    </dsp:sp>
    <dsp:sp modelId="{6A792120-1BC9-D145-A7A4-62CA45FF2B11}">
      <dsp:nvSpPr>
        <dsp:cNvPr id="0" name=""/>
        <dsp:cNvSpPr/>
      </dsp:nvSpPr>
      <dsp:spPr>
        <a:xfrm>
          <a:off x="5327236" y="2263920"/>
          <a:ext cx="890825" cy="890825"/>
        </a:xfrm>
        <a:prstGeom prst="mathEqual">
          <a:avLst/>
        </a:prstGeom>
        <a:gradFill rotWithShape="0">
          <a:gsLst>
            <a:gs pos="0">
              <a:schemeClr val="accent3">
                <a:hueOff val="-2136584"/>
                <a:satOff val="-100000"/>
                <a:lumOff val="3138"/>
                <a:alphaOff val="0"/>
                <a:tint val="96000"/>
                <a:lumMod val="100000"/>
              </a:schemeClr>
            </a:gs>
            <a:gs pos="78000">
              <a:schemeClr val="accent3">
                <a:hueOff val="-2136584"/>
                <a:satOff val="-100000"/>
                <a:lumOff val="3138"/>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dirty="0"/>
        </a:p>
      </dsp:txBody>
      <dsp:txXfrm>
        <a:off x="5445315" y="2447430"/>
        <a:ext cx="654667" cy="523805"/>
      </dsp:txXfrm>
    </dsp:sp>
    <dsp:sp modelId="{05A81F5A-57B5-B24E-AD63-9F24BDC49F7E}">
      <dsp:nvSpPr>
        <dsp:cNvPr id="0" name=""/>
        <dsp:cNvSpPr/>
      </dsp:nvSpPr>
      <dsp:spPr>
        <a:xfrm>
          <a:off x="6342778" y="1760995"/>
          <a:ext cx="1784508" cy="1896675"/>
        </a:xfrm>
        <a:prstGeom prst="ellipse">
          <a:avLst/>
        </a:prstGeom>
        <a:solidFill>
          <a:schemeClr val="accent6">
            <a:lumMod val="75000"/>
          </a:schemeClr>
        </a:soli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Acid Attack</a:t>
          </a:r>
        </a:p>
      </dsp:txBody>
      <dsp:txXfrm>
        <a:off x="6604113" y="2038757"/>
        <a:ext cx="1261838" cy="13411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115BA1-F52A-004D-AB31-88D6AF286648}">
      <dsp:nvSpPr>
        <dsp:cNvPr id="0" name=""/>
        <dsp:cNvSpPr/>
      </dsp:nvSpPr>
      <dsp:spPr>
        <a:xfrm>
          <a:off x="90696" y="1366872"/>
          <a:ext cx="1870686" cy="1810394"/>
        </a:xfrm>
        <a:prstGeom prst="ellipse">
          <a:avLst/>
        </a:prstGeom>
        <a:solidFill>
          <a:schemeClr val="accent6">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a:t>Acid Attack</a:t>
          </a:r>
        </a:p>
      </dsp:txBody>
      <dsp:txXfrm>
        <a:off x="364652" y="1631998"/>
        <a:ext cx="1322774" cy="1280142"/>
      </dsp:txXfrm>
    </dsp:sp>
    <dsp:sp modelId="{04CD6E15-54E3-F44D-8912-84502A14EC5F}">
      <dsp:nvSpPr>
        <dsp:cNvPr id="0" name=""/>
        <dsp:cNvSpPr/>
      </dsp:nvSpPr>
      <dsp:spPr>
        <a:xfrm>
          <a:off x="1959442" y="1959339"/>
          <a:ext cx="625460" cy="625460"/>
        </a:xfrm>
        <a:prstGeom prst="mathPlus">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2042347" y="2198515"/>
        <a:ext cx="459650" cy="147108"/>
      </dsp:txXfrm>
    </dsp:sp>
    <dsp:sp modelId="{C7E3F033-74C8-D241-B193-2EF00B3F9783}">
      <dsp:nvSpPr>
        <dsp:cNvPr id="0" name=""/>
        <dsp:cNvSpPr/>
      </dsp:nvSpPr>
      <dsp:spPr>
        <a:xfrm>
          <a:off x="2672467" y="1304924"/>
          <a:ext cx="1851426" cy="1934289"/>
        </a:xfrm>
        <a:prstGeom prst="ellipse">
          <a:avLst/>
        </a:prstGeom>
        <a:solidFill>
          <a:schemeClr val="bg2">
            <a:lumMod val="9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a:t>Teeth</a:t>
          </a:r>
        </a:p>
      </dsp:txBody>
      <dsp:txXfrm>
        <a:off x="2943602" y="1588194"/>
        <a:ext cx="1309156" cy="1367749"/>
      </dsp:txXfrm>
    </dsp:sp>
    <dsp:sp modelId="{6A792120-1BC9-D145-A7A4-62CA45FF2B11}">
      <dsp:nvSpPr>
        <dsp:cNvPr id="0" name=""/>
        <dsp:cNvSpPr/>
      </dsp:nvSpPr>
      <dsp:spPr>
        <a:xfrm>
          <a:off x="4611458" y="1959339"/>
          <a:ext cx="625460" cy="625460"/>
        </a:xfrm>
        <a:prstGeom prst="mathPlus">
          <a:avLst/>
        </a:prstGeom>
        <a:solidFill>
          <a:schemeClr val="accent4">
            <a:hueOff val="1371777"/>
            <a:satOff val="49600"/>
            <a:lumOff val="-19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4694363" y="2198515"/>
        <a:ext cx="459650" cy="147108"/>
      </dsp:txXfrm>
    </dsp:sp>
    <dsp:sp modelId="{14C97CDF-67E6-D440-AE3F-E587832AD08C}">
      <dsp:nvSpPr>
        <dsp:cNvPr id="0" name=""/>
        <dsp:cNvSpPr/>
      </dsp:nvSpPr>
      <dsp:spPr>
        <a:xfrm>
          <a:off x="5324483" y="1373666"/>
          <a:ext cx="1719713" cy="1796806"/>
        </a:xfrm>
        <a:prstGeom prst="ellipse">
          <a:avLst/>
        </a:prstGeom>
        <a:solidFill>
          <a:schemeClr val="accent2">
            <a:lumMod val="60000"/>
            <a:lumOff val="4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a:t>Time</a:t>
          </a:r>
        </a:p>
      </dsp:txBody>
      <dsp:txXfrm>
        <a:off x="5576329" y="1636802"/>
        <a:ext cx="1216021" cy="1270534"/>
      </dsp:txXfrm>
    </dsp:sp>
    <dsp:sp modelId="{D8887A66-FDEF-7A4F-9B16-30AF72E9AAA0}">
      <dsp:nvSpPr>
        <dsp:cNvPr id="0" name=""/>
        <dsp:cNvSpPr/>
      </dsp:nvSpPr>
      <dsp:spPr>
        <a:xfrm>
          <a:off x="7131761" y="1959339"/>
          <a:ext cx="625460" cy="625460"/>
        </a:xfrm>
        <a:prstGeom prst="mathEqual">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dirty="0"/>
        </a:p>
      </dsp:txBody>
      <dsp:txXfrm>
        <a:off x="7214666" y="2088184"/>
        <a:ext cx="459650" cy="367770"/>
      </dsp:txXfrm>
    </dsp:sp>
    <dsp:sp modelId="{05A81F5A-57B5-B24E-AD63-9F24BDC49F7E}">
      <dsp:nvSpPr>
        <dsp:cNvPr id="0" name=""/>
        <dsp:cNvSpPr/>
      </dsp:nvSpPr>
      <dsp:spPr>
        <a:xfrm>
          <a:off x="7844785" y="1411894"/>
          <a:ext cx="1632655" cy="1720349"/>
        </a:xfrm>
        <a:prstGeom prst="ellipse">
          <a:avLst/>
        </a:prstGeom>
        <a:solidFill>
          <a:schemeClr val="accent3">
            <a:lumMod val="5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Cavity or Decay</a:t>
          </a:r>
        </a:p>
      </dsp:txBody>
      <dsp:txXfrm>
        <a:off x="8083882" y="1663833"/>
        <a:ext cx="1154461" cy="12164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40BDC9-93DD-4F70-9DB2-DF6267BEE61F}">
      <dsp:nvSpPr>
        <dsp:cNvPr id="0" name=""/>
        <dsp:cNvSpPr/>
      </dsp:nvSpPr>
      <dsp:spPr>
        <a:xfrm>
          <a:off x="13878" y="0"/>
          <a:ext cx="3910038" cy="4660050"/>
        </a:xfrm>
        <a:prstGeom prst="roundRect">
          <a:avLst>
            <a:gd name="adj" fmla="val 10000"/>
          </a:avLst>
        </a:prstGeom>
        <a:solidFill>
          <a:srgbClr val="E8DCF0"/>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Morning sickness or frequent vomiting</a:t>
          </a:r>
        </a:p>
      </dsp:txBody>
      <dsp:txXfrm>
        <a:off x="13878" y="0"/>
        <a:ext cx="3910038" cy="1398015"/>
      </dsp:txXfrm>
    </dsp:sp>
    <dsp:sp modelId="{90811AAC-1D1E-4AC0-A1FF-53FB48F7A82C}">
      <dsp:nvSpPr>
        <dsp:cNvPr id="0" name=""/>
        <dsp:cNvSpPr/>
      </dsp:nvSpPr>
      <dsp:spPr>
        <a:xfrm>
          <a:off x="395068" y="1309627"/>
          <a:ext cx="3128031" cy="678870"/>
        </a:xfrm>
        <a:prstGeom prst="roundRect">
          <a:avLst>
            <a:gd name="adj" fmla="val 10000"/>
          </a:avLst>
        </a:prstGeom>
        <a:solidFill>
          <a:srgbClr val="B6225E"/>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Acid from vomiting breaks </a:t>
          </a:r>
        </a:p>
        <a:p>
          <a:pPr marL="0" lvl="0" indent="0" algn="ctr" defTabSz="755650">
            <a:lnSpc>
              <a:spcPct val="90000"/>
            </a:lnSpc>
            <a:spcBef>
              <a:spcPct val="0"/>
            </a:spcBef>
            <a:spcAft>
              <a:spcPct val="35000"/>
            </a:spcAft>
            <a:buNone/>
          </a:pPr>
          <a:r>
            <a:rPr lang="en-US" sz="1700" kern="1200" dirty="0"/>
            <a:t>down the enamel of our teeth</a:t>
          </a:r>
        </a:p>
      </dsp:txBody>
      <dsp:txXfrm>
        <a:off x="414951" y="1329510"/>
        <a:ext cx="3088265" cy="639104"/>
      </dsp:txXfrm>
    </dsp:sp>
    <dsp:sp modelId="{00BE8178-9272-434E-9CBA-110076416B01}">
      <dsp:nvSpPr>
        <dsp:cNvPr id="0" name=""/>
        <dsp:cNvSpPr/>
      </dsp:nvSpPr>
      <dsp:spPr>
        <a:xfrm>
          <a:off x="395068" y="2129518"/>
          <a:ext cx="3128031" cy="678870"/>
        </a:xfrm>
        <a:prstGeom prst="roundRect">
          <a:avLst>
            <a:gd name="adj" fmla="val 10000"/>
          </a:avLst>
        </a:prstGeom>
        <a:solidFill>
          <a:srgbClr val="B6225E"/>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Do not brush right </a:t>
          </a:r>
        </a:p>
        <a:p>
          <a:pPr marL="0" lvl="0" indent="0" algn="ctr" defTabSz="755650">
            <a:lnSpc>
              <a:spcPct val="90000"/>
            </a:lnSpc>
            <a:spcBef>
              <a:spcPct val="0"/>
            </a:spcBef>
            <a:spcAft>
              <a:spcPct val="35000"/>
            </a:spcAft>
            <a:buNone/>
          </a:pPr>
          <a:r>
            <a:rPr lang="en-US" sz="1700" kern="1200" dirty="0"/>
            <a:t>after instead rinse</a:t>
          </a:r>
        </a:p>
      </dsp:txBody>
      <dsp:txXfrm>
        <a:off x="414951" y="2149401"/>
        <a:ext cx="3088265" cy="639104"/>
      </dsp:txXfrm>
    </dsp:sp>
    <dsp:sp modelId="{0892F1CF-283F-42AD-ACC8-F5C7A540E82F}">
      <dsp:nvSpPr>
        <dsp:cNvPr id="0" name=""/>
        <dsp:cNvSpPr/>
      </dsp:nvSpPr>
      <dsp:spPr>
        <a:xfrm>
          <a:off x="395068" y="2909573"/>
          <a:ext cx="3128031" cy="678870"/>
        </a:xfrm>
        <a:prstGeom prst="roundRect">
          <a:avLst>
            <a:gd name="adj" fmla="val 10000"/>
          </a:avLst>
        </a:prstGeom>
        <a:solidFill>
          <a:srgbClr val="B6225E"/>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1 cup of water to</a:t>
          </a:r>
        </a:p>
        <a:p>
          <a:pPr marL="0" lvl="0" indent="0" algn="ctr" defTabSz="755650">
            <a:lnSpc>
              <a:spcPct val="90000"/>
            </a:lnSpc>
            <a:spcBef>
              <a:spcPct val="0"/>
            </a:spcBef>
            <a:spcAft>
              <a:spcPct val="35000"/>
            </a:spcAft>
            <a:buNone/>
          </a:pPr>
          <a:r>
            <a:rPr lang="en-US" sz="1700" kern="1200" dirty="0"/>
            <a:t> teaspoon of baking soda</a:t>
          </a:r>
        </a:p>
      </dsp:txBody>
      <dsp:txXfrm>
        <a:off x="414951" y="2929456"/>
        <a:ext cx="3088265" cy="639104"/>
      </dsp:txXfrm>
    </dsp:sp>
    <dsp:sp modelId="{E014099C-5E31-4F0A-AD84-3567F9A684A3}">
      <dsp:nvSpPr>
        <dsp:cNvPr id="0" name=""/>
        <dsp:cNvSpPr/>
      </dsp:nvSpPr>
      <dsp:spPr>
        <a:xfrm>
          <a:off x="395068" y="3655662"/>
          <a:ext cx="3128031" cy="678870"/>
        </a:xfrm>
        <a:prstGeom prst="roundRect">
          <a:avLst>
            <a:gd name="adj" fmla="val 10000"/>
          </a:avLst>
        </a:prstGeom>
        <a:solidFill>
          <a:srgbClr val="B6225E"/>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Then brush 30 minutes after</a:t>
          </a:r>
        </a:p>
      </dsp:txBody>
      <dsp:txXfrm>
        <a:off x="414951" y="3675545"/>
        <a:ext cx="3088265" cy="639104"/>
      </dsp:txXfrm>
    </dsp:sp>
    <dsp:sp modelId="{E46056EA-7B19-40BD-9728-C552549F5473}">
      <dsp:nvSpPr>
        <dsp:cNvPr id="0" name=""/>
        <dsp:cNvSpPr/>
      </dsp:nvSpPr>
      <dsp:spPr>
        <a:xfrm>
          <a:off x="4207356" y="0"/>
          <a:ext cx="3910038" cy="4660050"/>
        </a:xfrm>
        <a:prstGeom prst="roundRect">
          <a:avLst>
            <a:gd name="adj" fmla="val 10000"/>
          </a:avLst>
        </a:prstGeom>
        <a:solidFill>
          <a:srgbClr val="E8DCF0"/>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For sensitive gag reflex leading to nausea or vomiting </a:t>
          </a:r>
        </a:p>
      </dsp:txBody>
      <dsp:txXfrm>
        <a:off x="4207356" y="0"/>
        <a:ext cx="3910038" cy="1398015"/>
      </dsp:txXfrm>
    </dsp:sp>
    <dsp:sp modelId="{4417C304-2814-44C8-9C08-0FF78FD33E6F}">
      <dsp:nvSpPr>
        <dsp:cNvPr id="0" name=""/>
        <dsp:cNvSpPr/>
      </dsp:nvSpPr>
      <dsp:spPr>
        <a:xfrm>
          <a:off x="4598360" y="1317748"/>
          <a:ext cx="3128031" cy="915513"/>
        </a:xfrm>
        <a:prstGeom prst="roundRect">
          <a:avLst>
            <a:gd name="adj" fmla="val 10000"/>
          </a:avLst>
        </a:prstGeom>
        <a:solidFill>
          <a:srgbClr val="B6225E"/>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Use a toothbrush </a:t>
          </a:r>
        </a:p>
        <a:p>
          <a:pPr marL="0" lvl="0" indent="0" algn="ctr" defTabSz="755650">
            <a:lnSpc>
              <a:spcPct val="90000"/>
            </a:lnSpc>
            <a:spcBef>
              <a:spcPct val="0"/>
            </a:spcBef>
            <a:spcAft>
              <a:spcPct val="35000"/>
            </a:spcAft>
            <a:buNone/>
          </a:pPr>
          <a:r>
            <a:rPr lang="en-US" sz="1700" kern="1200" dirty="0"/>
            <a:t>with a smaller head</a:t>
          </a:r>
        </a:p>
      </dsp:txBody>
      <dsp:txXfrm>
        <a:off x="4625174" y="1344562"/>
        <a:ext cx="3074403" cy="861885"/>
      </dsp:txXfrm>
    </dsp:sp>
    <dsp:sp modelId="{7676E1EB-7E9B-41C5-B754-7C6732D4B51F}">
      <dsp:nvSpPr>
        <dsp:cNvPr id="0" name=""/>
        <dsp:cNvSpPr/>
      </dsp:nvSpPr>
      <dsp:spPr>
        <a:xfrm>
          <a:off x="4614125" y="2320767"/>
          <a:ext cx="3128031" cy="915513"/>
        </a:xfrm>
        <a:prstGeom prst="roundRect">
          <a:avLst>
            <a:gd name="adj" fmla="val 10000"/>
          </a:avLst>
        </a:prstGeom>
        <a:solidFill>
          <a:srgbClr val="B6225E"/>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Explore alternative</a:t>
          </a:r>
        </a:p>
        <a:p>
          <a:pPr marL="0" lvl="0" indent="0" algn="ctr" defTabSz="755650">
            <a:lnSpc>
              <a:spcPct val="90000"/>
            </a:lnSpc>
            <a:spcBef>
              <a:spcPct val="0"/>
            </a:spcBef>
            <a:spcAft>
              <a:spcPct val="35000"/>
            </a:spcAft>
            <a:buNone/>
          </a:pPr>
          <a:r>
            <a:rPr lang="en-US" sz="1700" kern="1200" dirty="0"/>
            <a:t> tasting toothpaste</a:t>
          </a:r>
        </a:p>
      </dsp:txBody>
      <dsp:txXfrm>
        <a:off x="4640939" y="2347581"/>
        <a:ext cx="3074403" cy="861885"/>
      </dsp:txXfrm>
    </dsp:sp>
    <dsp:sp modelId="{35A4D071-2961-4E51-B9B1-DA7101DD99F7}">
      <dsp:nvSpPr>
        <dsp:cNvPr id="0" name=""/>
        <dsp:cNvSpPr/>
      </dsp:nvSpPr>
      <dsp:spPr>
        <a:xfrm>
          <a:off x="4622008" y="3321948"/>
          <a:ext cx="3128031" cy="915513"/>
        </a:xfrm>
        <a:prstGeom prst="roundRect">
          <a:avLst>
            <a:gd name="adj" fmla="val 10000"/>
          </a:avLst>
        </a:prstGeom>
        <a:solidFill>
          <a:srgbClr val="B6225E"/>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Try brushing at different</a:t>
          </a:r>
        </a:p>
        <a:p>
          <a:pPr marL="0" lvl="0" indent="0" algn="ctr" defTabSz="755650">
            <a:lnSpc>
              <a:spcPct val="90000"/>
            </a:lnSpc>
            <a:spcBef>
              <a:spcPct val="0"/>
            </a:spcBef>
            <a:spcAft>
              <a:spcPct val="35000"/>
            </a:spcAft>
            <a:buNone/>
          </a:pPr>
          <a:r>
            <a:rPr lang="en-US" sz="1700" kern="1200" dirty="0"/>
            <a:t> times of the day</a:t>
          </a:r>
        </a:p>
      </dsp:txBody>
      <dsp:txXfrm>
        <a:off x="4648822" y="3348762"/>
        <a:ext cx="3074403" cy="8618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290BFC-C4F2-4D0B-8C25-0ABB402D9740}">
      <dsp:nvSpPr>
        <dsp:cNvPr id="0" name=""/>
        <dsp:cNvSpPr/>
      </dsp:nvSpPr>
      <dsp:spPr>
        <a:xfrm>
          <a:off x="0" y="4219176"/>
          <a:ext cx="9189478" cy="553764"/>
        </a:xfrm>
        <a:prstGeom prst="rect">
          <a:avLst/>
        </a:prstGeom>
        <a:solidFill>
          <a:srgbClr val="A6326F"/>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Schedule: A baby’s first dental visit when their first tooth appears or by their 1</a:t>
          </a:r>
          <a:r>
            <a:rPr lang="en-US" sz="1700" kern="1200" baseline="30000" dirty="0"/>
            <a:t>st</a:t>
          </a:r>
          <a:r>
            <a:rPr lang="en-US" sz="1700" kern="1200" dirty="0"/>
            <a:t> birthday</a:t>
          </a:r>
        </a:p>
      </dsp:txBody>
      <dsp:txXfrm>
        <a:off x="0" y="4219176"/>
        <a:ext cx="9189478" cy="553764"/>
      </dsp:txXfrm>
    </dsp:sp>
    <dsp:sp modelId="{BFE0253E-1997-4570-A252-0D1C36B7217E}">
      <dsp:nvSpPr>
        <dsp:cNvPr id="0" name=""/>
        <dsp:cNvSpPr/>
      </dsp:nvSpPr>
      <dsp:spPr>
        <a:xfrm rot="10800000">
          <a:off x="0" y="3375793"/>
          <a:ext cx="9189478" cy="851690"/>
        </a:xfrm>
        <a:prstGeom prst="upArrowCallout">
          <a:avLst/>
        </a:prstGeom>
        <a:solidFill>
          <a:schemeClr val="accent6"/>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Maintain regular check-ups: See a dentist 2x a year. Don’t delay necessary treatment</a:t>
          </a:r>
        </a:p>
      </dsp:txBody>
      <dsp:txXfrm rot="10800000">
        <a:off x="0" y="3375793"/>
        <a:ext cx="9189478" cy="553403"/>
      </dsp:txXfrm>
    </dsp:sp>
    <dsp:sp modelId="{9694E1D2-7650-4194-B2E0-E06BE4886D77}">
      <dsp:nvSpPr>
        <dsp:cNvPr id="0" name=""/>
        <dsp:cNvSpPr/>
      </dsp:nvSpPr>
      <dsp:spPr>
        <a:xfrm rot="10800000">
          <a:off x="0" y="2532409"/>
          <a:ext cx="9189478" cy="851690"/>
        </a:xfrm>
        <a:prstGeom prst="upArrowCallout">
          <a:avLst/>
        </a:prstGeom>
        <a:solidFill>
          <a:schemeClr val="accent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Eat healthy meals: Limit sugary foods and choose water for drinking</a:t>
          </a:r>
        </a:p>
      </dsp:txBody>
      <dsp:txXfrm rot="10800000">
        <a:off x="0" y="2532409"/>
        <a:ext cx="9189478" cy="553403"/>
      </dsp:txXfrm>
    </dsp:sp>
    <dsp:sp modelId="{CA41042E-D8E3-466A-994A-BBDB02669EA9}">
      <dsp:nvSpPr>
        <dsp:cNvPr id="0" name=""/>
        <dsp:cNvSpPr/>
      </dsp:nvSpPr>
      <dsp:spPr>
        <a:xfrm rot="10800000">
          <a:off x="0" y="1689025"/>
          <a:ext cx="9189478" cy="851690"/>
        </a:xfrm>
        <a:prstGeom prst="upArrowCallout">
          <a:avLst/>
        </a:prstGeom>
        <a:solidFill>
          <a:schemeClr val="accent1">
            <a:lumMod val="5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Choose Fluoride: Toothpaste, mouthwash and fluoride in tap water strengthens teeth</a:t>
          </a:r>
        </a:p>
      </dsp:txBody>
      <dsp:txXfrm rot="10800000">
        <a:off x="0" y="1689025"/>
        <a:ext cx="9189478" cy="553403"/>
      </dsp:txXfrm>
    </dsp:sp>
    <dsp:sp modelId="{BF175CCD-1832-4B77-8279-04D6C31D263D}">
      <dsp:nvSpPr>
        <dsp:cNvPr id="0" name=""/>
        <dsp:cNvSpPr/>
      </dsp:nvSpPr>
      <dsp:spPr>
        <a:xfrm rot="10800000">
          <a:off x="0" y="845642"/>
          <a:ext cx="9189478" cy="851690"/>
        </a:xfrm>
        <a:prstGeom prst="upArrowCallout">
          <a:avLst/>
        </a:prstGeom>
        <a:solidFill>
          <a:schemeClr val="accent3"/>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Floss at least 1x a day: Before bed or after meals</a:t>
          </a:r>
        </a:p>
      </dsp:txBody>
      <dsp:txXfrm rot="10800000">
        <a:off x="0" y="845642"/>
        <a:ext cx="9189478" cy="553403"/>
      </dsp:txXfrm>
    </dsp:sp>
    <dsp:sp modelId="{DF3B5794-7D20-4AAB-8697-F5D3EA13E41D}">
      <dsp:nvSpPr>
        <dsp:cNvPr id="0" name=""/>
        <dsp:cNvSpPr/>
      </dsp:nvSpPr>
      <dsp:spPr>
        <a:xfrm rot="10800000">
          <a:off x="0" y="2258"/>
          <a:ext cx="9189478" cy="851690"/>
        </a:xfrm>
        <a:prstGeom prst="upArrowCallout">
          <a:avLst/>
        </a:prstGeom>
        <a:solidFill>
          <a:schemeClr val="accent1">
            <a:lumMod val="60000"/>
            <a:lumOff val="4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Brush 2x a day: Morning and Night</a:t>
          </a:r>
        </a:p>
      </dsp:txBody>
      <dsp:txXfrm rot="10800000">
        <a:off x="0" y="2258"/>
        <a:ext cx="9189478" cy="553403"/>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006D62-5FF7-4541-B843-CEB25695A963}" type="datetimeFigureOut">
              <a:rPr lang="en-US" smtClean="0"/>
              <a:t>4/16/2021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1DF1E4-D116-4926-A229-429D2C91DCAD}" type="slidenum">
              <a:rPr lang="en-US" smtClean="0"/>
              <a:t>‹#›</a:t>
            </a:fld>
            <a:endParaRPr lang="en-US"/>
          </a:p>
        </p:txBody>
      </p:sp>
    </p:spTree>
    <p:extLst>
      <p:ext uri="{BB962C8B-B14F-4D97-AF65-F5344CB8AC3E}">
        <p14:creationId xmlns:p14="http://schemas.microsoft.com/office/powerpoint/2010/main" val="4109792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mouthhealthy.org/en/az-topics/d/decay"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acog.org/clinical/clinical-guidance/committee-opinion/articles/2013/08/oral-health-care-during-pregnancy-and-through-the-lifespa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smilesforlifeoralhealth.org/buildcontent.aspx?pagekey=63698&amp;lastpagekey=66064&amp;userkey=15435532&amp;sessionkey=5658748&amp;tut=560&amp;customerkey=84&amp;custsitegroupkey=0&amp;btn=back"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smilesforlifeoralhealth.org/buildcontent.aspx?pagekey=63657&amp;lastpagekey=66065&amp;userkey=15435532&amp;sessionkey=5658748&amp;tut=560&amp;customerkey=84&amp;custsitegroupkey=0"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mouthhealthy.org/en/babies-and-kids/kids-quick-tips?utm_source=mouthhealthyorg&amp;utm_medium=mhkidsrotator&amp;utm_content=toothcar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ada.org/en/member-center/oral-health-topics/dental-sealant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mouthhealthy.org/en/az-topics/d/decay%23:~:text=Tooth%20decay%20is%20the%20destruction,acids%20that%20attack%20tooth%20enamel."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mouthhealthy.org/en/az-topics/g/gum-disease"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ada.org/en/public-programs/advocating-for-the-public/fluoride-and-fluoridation/fluoridation-facts"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cdc.gov/mmwr/preview/mmwrhtml/00056796.htm%23:~:text=%20Ten%20Great%20Public%20Health%20Achievements%20--%20United,use%20as%20a%20health%20hazard%20%20More%2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Introduction: </a:t>
            </a:r>
          </a:p>
          <a:p>
            <a:pPr marL="181225" indent="-181225" algn="l">
              <a:buFont typeface="Arial" panose="020B0604020202020204" pitchFamily="34" charset="0"/>
              <a:buChar char="•"/>
            </a:pPr>
            <a:r>
              <a:rPr lang="en-US" sz="1200" dirty="0"/>
              <a:t>Introduce yourself and the program </a:t>
            </a:r>
          </a:p>
          <a:p>
            <a:pPr marL="181225" indent="-181225" algn="l">
              <a:buFont typeface="Arial" panose="020B0604020202020204" pitchFamily="34" charset="0"/>
              <a:buChar char="•"/>
            </a:pPr>
            <a:r>
              <a:rPr lang="en-US" sz="1200" dirty="0"/>
              <a:t>PowerPoint is available online: (cchealth.org/dental)</a:t>
            </a:r>
          </a:p>
          <a:p>
            <a:pPr marL="181225" indent="-181225" algn="l" defTabSz="966529">
              <a:buFont typeface="Arial" panose="020B0604020202020204" pitchFamily="34" charset="0"/>
              <a:buChar char="•"/>
              <a:defRPr/>
            </a:pPr>
            <a:r>
              <a:rPr lang="en-US" sz="1200" dirty="0"/>
              <a:t>Ask audience if there are any questions before beginning. Consider writing suggestions or questions on paper/board for follow up. </a:t>
            </a:r>
          </a:p>
          <a:p>
            <a:pPr marL="181225" indent="-181225" algn="l">
              <a:buFont typeface="Arial" panose="020B0604020202020204" pitchFamily="34" charset="0"/>
              <a:buChar char="•"/>
            </a:pPr>
            <a:r>
              <a:rPr lang="en-US" sz="1200" dirty="0"/>
              <a:t>Encourage audience to ask questions. </a:t>
            </a:r>
          </a:p>
          <a:p>
            <a:endParaRPr lang="en-US" sz="1200" dirty="0"/>
          </a:p>
          <a:p>
            <a:r>
              <a:rPr lang="en-US" sz="1200" b="1" dirty="0"/>
              <a:t>Note from the Contra Costa Community Oral Health Program: </a:t>
            </a:r>
            <a:r>
              <a:rPr lang="en-US" sz="1200" dirty="0"/>
              <a:t>Please customize slides to adapt to your program. </a:t>
            </a:r>
          </a:p>
          <a:p>
            <a:endParaRPr lang="en-US" sz="1200" dirty="0"/>
          </a:p>
          <a:p>
            <a:endParaRPr lang="en-US" sz="1200" dirty="0"/>
          </a:p>
          <a:p>
            <a:r>
              <a:rPr lang="en-US" sz="1200" dirty="0"/>
              <a:t>**Target Audience: Parents</a:t>
            </a:r>
          </a:p>
        </p:txBody>
      </p:sp>
      <p:sp>
        <p:nvSpPr>
          <p:cNvPr id="4" name="Slide Number Placeholder 3"/>
          <p:cNvSpPr>
            <a:spLocks noGrp="1"/>
          </p:cNvSpPr>
          <p:nvPr>
            <p:ph type="sldNum" sz="quarter" idx="5"/>
          </p:nvPr>
        </p:nvSpPr>
        <p:spPr/>
        <p:txBody>
          <a:bodyPr/>
          <a:lstStyle/>
          <a:p>
            <a:pPr marL="0" marR="0" lvl="0" indent="0" algn="r" defTabSz="483265" rtl="0" eaLnBrk="1" fontAlgn="auto" latinLnBrk="0" hangingPunct="1">
              <a:lnSpc>
                <a:spcPct val="100000"/>
              </a:lnSpc>
              <a:spcBef>
                <a:spcPts val="0"/>
              </a:spcBef>
              <a:spcAft>
                <a:spcPts val="0"/>
              </a:spcAft>
              <a:buClrTx/>
              <a:buSzTx/>
              <a:buFontTx/>
              <a:buNone/>
              <a:tabLst/>
              <a:defRPr/>
            </a:pPr>
            <a:fld id="{E945D5A5-EBB2-49C4-BC49-702B8736C94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265"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4925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Tips and Techniques:</a:t>
            </a:r>
          </a:p>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Now let’s talk more in detail about some action steps you can take to make a difference on your oral health.</a:t>
            </a:r>
          </a:p>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Start off with simply:</a:t>
            </a:r>
          </a:p>
          <a:p>
            <a:pPr marL="628650" marR="0" lvl="1" indent="-171450" algn="l" defTabSz="9142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Brushing 2 times a day with a soft bristled toothbrush. </a:t>
            </a:r>
          </a:p>
          <a:p>
            <a:pPr marL="628650" marR="0" lvl="1" indent="-171450" algn="l" defTabSz="9142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Using a manual toothbrush, focus on creating small circular strokes on all teeth surfaces and gently around your gumline.</a:t>
            </a:r>
          </a:p>
          <a:p>
            <a:pPr marL="628650" marR="0" lvl="1" indent="-171450" algn="l" defTabSz="9142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If using an electric toothbrush, hold it in place and allow it to do the work vibrating on the teeth and gums.</a:t>
            </a:r>
          </a:p>
          <a:p>
            <a:pPr marL="174708" marR="0" lvl="0" indent="-174708" algn="l" defTabSz="9142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Floss everyday</a:t>
            </a:r>
          </a:p>
          <a:p>
            <a:pPr marL="640594" marR="0" lvl="1" indent="-174708" algn="l" defTabSz="9142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Flossing gets your mouth even cleaner by removing the plaque in between teeth.</a:t>
            </a:r>
          </a:p>
          <a:p>
            <a:pPr marL="640594" marR="0" lvl="1" indent="-174708" algn="l" defTabSz="9142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Doing it daily can help reduce problems with puffy, irritated, bleeding gums or gingivitis.</a:t>
            </a:r>
          </a:p>
          <a:p>
            <a:pPr marL="640594" marR="0" lvl="1" indent="-174708" algn="l" defTabSz="9142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Start today and keep it up! If it helps,</a:t>
            </a:r>
            <a:r>
              <a:rPr lang="en-US" dirty="0">
                <a:solidFill>
                  <a:schemeClr val="tx1"/>
                </a:solidFill>
                <a:latin typeface="+mn-lt"/>
              </a:rPr>
              <a:t> bring floss or floss picks into the shower and complete while conditioning hair or get creative with other ways to remember daily brushing and flossing!</a:t>
            </a:r>
          </a:p>
          <a:p>
            <a:pPr marL="167815" algn="l" defTabSz="966612">
              <a:buClr>
                <a:srgbClr val="000000"/>
              </a:buClr>
              <a:buSzPts val="1100"/>
              <a:defRPr/>
            </a:pPr>
            <a:endParaRPr lang="en-US" b="1" dirty="0"/>
          </a:p>
        </p:txBody>
      </p:sp>
      <p:sp>
        <p:nvSpPr>
          <p:cNvPr id="4" name="Slide Number Placeholder 3"/>
          <p:cNvSpPr>
            <a:spLocks noGrp="1"/>
          </p:cNvSpPr>
          <p:nvPr>
            <p:ph type="sldNum" sz="quarter" idx="5"/>
          </p:nvPr>
        </p:nvSpPr>
        <p:spPr/>
        <p:txBody>
          <a:bodyPr/>
          <a:lstStyle/>
          <a:p>
            <a:pPr marL="0" marR="0" lvl="0" indent="0" algn="r" defTabSz="483265" rtl="0" eaLnBrk="1" fontAlgn="auto" latinLnBrk="0" hangingPunct="1">
              <a:lnSpc>
                <a:spcPct val="100000"/>
              </a:lnSpc>
              <a:spcBef>
                <a:spcPts val="0"/>
              </a:spcBef>
              <a:spcAft>
                <a:spcPts val="0"/>
              </a:spcAft>
              <a:buClrTx/>
              <a:buSzTx/>
              <a:buFontTx/>
              <a:buNone/>
              <a:tabLst/>
              <a:defRPr/>
            </a:pPr>
            <a:fld id="{3D751C20-9505-47E9-9EB7-D1FC71FFC5E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265"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7689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What We Eat Affects Our Teeth:</a:t>
            </a:r>
          </a:p>
          <a:p>
            <a:pPr marL="171450" marR="0" lvl="0" indent="-171450" algn="l" defTabSz="931774"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Here we have some common snacks, treats, and drinks along the amount of sugar in each serving.</a:t>
            </a:r>
          </a:p>
          <a:p>
            <a:pPr marL="171450" marR="0" lvl="0" indent="-171450" algn="l" defTabSz="931774"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When reading the nutrition label, sugars are measured in grams.</a:t>
            </a:r>
          </a:p>
          <a:p>
            <a:pPr marL="628650" marR="0" lvl="1" indent="-171450" algn="l" defTabSz="931774"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4 grams of sugar = 1 teaspoon.</a:t>
            </a:r>
          </a:p>
          <a:p>
            <a:pPr marL="628650" marR="0" lvl="1" indent="-171450" algn="l" defTabSz="931774"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Next time, you reach for a treat, read the label, serving size and the number of grams to see how many teaspoons of sugar you are actually taking in.</a:t>
            </a:r>
          </a:p>
          <a:p>
            <a:pPr marL="628650" marR="0" lvl="1" indent="-171450" algn="l" defTabSz="931774"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You may be surprised! On the left, are just some samples of what you may find. </a:t>
            </a:r>
          </a:p>
          <a:p>
            <a:pPr marL="171450" marR="0" lvl="0" indent="-171450" algn="l" defTabSz="931774"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On the right are samples of snacks you may decide to reach for instead. Check out the number of teaspoons of sugar here. </a:t>
            </a:r>
          </a:p>
          <a:p>
            <a:pPr marL="171450" marR="0" lvl="0" indent="-171450" algn="l" defTabSz="931774"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Eating healthy foods are important in general, but even more so during pregnancy. Mothers are now eating for two and help provide critical nutrients to their growing child. Babies' teeth begin to develop between the third and sixth months of pregnancy. </a:t>
            </a:r>
          </a:p>
          <a:p>
            <a:pPr marL="174708" marR="0" lvl="0" indent="-174708" algn="l" defTabSz="931774"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Remember to always </a:t>
            </a:r>
            <a:r>
              <a:rPr kumimoji="0" lang="en-US" sz="1400" b="1" i="0" u="none" strike="noStrike" kern="1200" cap="none" spc="0" normalizeH="0" baseline="0" noProof="0" dirty="0">
                <a:ln>
                  <a:noFill/>
                </a:ln>
                <a:solidFill>
                  <a:prstClr val="black"/>
                </a:solidFill>
                <a:effectLst/>
                <a:uLnTx/>
                <a:uFillTx/>
                <a:latin typeface="Calibri"/>
                <a:ea typeface="+mn-ea"/>
                <a:cs typeface="+mn-cs"/>
              </a:rPr>
              <a:t>consult with your doctor about your specific needs </a:t>
            </a:r>
            <a:r>
              <a:rPr kumimoji="0" lang="en-US" sz="1400" b="0" i="0" u="none" strike="noStrike" kern="1200" cap="none" spc="0" normalizeH="0" baseline="0" noProof="0" dirty="0">
                <a:ln>
                  <a:noFill/>
                </a:ln>
                <a:solidFill>
                  <a:prstClr val="black"/>
                </a:solidFill>
                <a:effectLst/>
                <a:uLnTx/>
                <a:uFillTx/>
                <a:latin typeface="Calibri"/>
                <a:ea typeface="+mn-ea"/>
                <a:cs typeface="+mn-cs"/>
              </a:rPr>
              <a:t>and discuss how best to get teeth friendly nutrients like vitamins A, C, and D, protein, calcium and phosphorous as part of your diet.</a:t>
            </a:r>
          </a:p>
          <a:p>
            <a:pPr marL="174708" marR="0" lvl="0" indent="-174708" algn="l" defTabSz="931774"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Pregnancy can affect the way mother’s take in food:</a:t>
            </a:r>
          </a:p>
          <a:p>
            <a:pPr marL="640594" marR="0" lvl="1" indent="-174708" algn="l" defTabSz="931774"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For example, some can experience nausea and have difficulty keeping foods down.</a:t>
            </a:r>
          </a:p>
          <a:p>
            <a:pPr marL="640594" marR="0" lvl="1" indent="-174708" algn="l" defTabSz="931774"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Others may have the urge to snack constantly. While it’s normal to have an increase in appetite,  remember frequent snacking can be an invitation to tooth</a:t>
            </a:r>
            <a:r>
              <a:rPr kumimoji="0" lang="en-US" sz="1400" b="1" i="0" u="none" strike="noStrike" kern="1200" cap="none" spc="0" normalizeH="0" baseline="0" noProof="0" dirty="0">
                <a:ln>
                  <a:noFill/>
                </a:ln>
                <a:solidFill>
                  <a:prstClr val="black"/>
                </a:solidFill>
                <a:effectLst/>
                <a:uLnTx/>
                <a:uFillTx/>
                <a:latin typeface="Calibri"/>
                <a:ea typeface="+mn-ea"/>
                <a:cs typeface="+mn-cs"/>
              </a:rPr>
              <a:t> </a:t>
            </a:r>
            <a:r>
              <a:rPr kumimoji="0" lang="en-US" sz="1400" b="1" i="0" u="none" strike="noStrike" kern="1200" cap="none" spc="0" normalizeH="0" baseline="0" noProof="0" dirty="0">
                <a:ln>
                  <a:noFill/>
                </a:ln>
                <a:solidFill>
                  <a:prstClr val="black"/>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decay</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a:p>
            <a:pPr marL="640594" marR="0" lvl="1" indent="-174708" algn="l" defTabSz="931774"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So just keep in mind when you snack, choose foods that provide more nutrients such as raw fruits and vegetables.</a:t>
            </a:r>
          </a:p>
          <a:p>
            <a:pPr marL="640594" marR="0" lvl="1" indent="-174708" algn="l" defTabSz="931774"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Although the one serving of the apple here has 5.75 teaspoons of sugar, it also contains fiber, natural sugars and texture that prevent it from sticking to teeth and causing decay like other refined sugar choices do. </a:t>
            </a:r>
          </a:p>
          <a:p>
            <a:pPr marL="640594" marR="0" lvl="1" indent="-174708" algn="l" defTabSz="931774"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Get creative with your options and pair foods like hummus &amp; veggies, or fruits with yogurt, cottage cheese or peanut butter. </a:t>
            </a:r>
          </a:p>
          <a:p>
            <a:pPr marL="640594" marR="0" lvl="1" indent="-174708" algn="l" defTabSz="931774"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286" rtl="0" eaLnBrk="1" fontAlgn="auto" latinLnBrk="0" hangingPunct="1">
              <a:lnSpc>
                <a:spcPct val="100000"/>
              </a:lnSpc>
              <a:spcBef>
                <a:spcPts val="0"/>
              </a:spcBef>
              <a:spcAft>
                <a:spcPts val="0"/>
              </a:spcAft>
              <a:buClr>
                <a:prstClr val="black"/>
              </a:buClr>
              <a:buSzPts val="1200"/>
              <a:buFont typeface="Arial"/>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Traditional Arabic" panose="02020603050405020304" pitchFamily="18" charset="-78"/>
              </a:rPr>
              <a:t>References</a:t>
            </a:r>
          </a:p>
          <a:p>
            <a:pPr marL="0" marR="0" lvl="0" indent="0" algn="l" defTabSz="914286" rtl="0" eaLnBrk="1" fontAlgn="auto" latinLnBrk="0" hangingPunct="1">
              <a:lnSpc>
                <a:spcPct val="100000"/>
              </a:lnSpc>
              <a:spcBef>
                <a:spcPts val="0"/>
              </a:spcBef>
              <a:spcAft>
                <a:spcPts val="0"/>
              </a:spcAft>
              <a:buClr>
                <a:prstClr val="black"/>
              </a:buClr>
              <a:buSzPts val="1200"/>
              <a:buFont typeface="Arial"/>
              <a:buNone/>
              <a:tabLst/>
              <a:defRPr/>
            </a:pPr>
            <a:r>
              <a:rPr kumimoji="0" lang="en-US" sz="1400" b="0" i="0" u="none" strike="noStrike" kern="1200" cap="none" spc="0" normalizeH="0" baseline="0" noProof="0" dirty="0">
                <a:ln>
                  <a:noFill/>
                </a:ln>
                <a:solidFill>
                  <a:prstClr val="black"/>
                </a:solidFill>
                <a:effectLst/>
                <a:uLnTx/>
                <a:uFillTx/>
                <a:latin typeface="Calibri"/>
                <a:ea typeface="Arial"/>
                <a:cs typeface="Traditional Arabic" panose="02020603050405020304" pitchFamily="18" charset="-78"/>
                <a:sym typeface="Arial"/>
              </a:rPr>
              <a:t>Delta Dental of Michigan, Ohio, and Indiana. (2016). Rethink your drink, choose water! Okemos, MI: Delta Dental Foundation. 7. Retrieved from www.deltadentalmi.com/MediaLibraries/Global/documents/6255-Rethink-Your-Drink-Brochure.Pdf</a:t>
            </a:r>
          </a:p>
          <a:p>
            <a:pPr marL="640594" marR="0" lvl="1" indent="-174708" algn="l" defTabSz="91428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5"/>
          </p:nvPr>
        </p:nvSpPr>
        <p:spPr/>
        <p:txBody>
          <a:bodyPr/>
          <a:lstStyle/>
          <a:p>
            <a:fld id="{1B1DF1E4-D116-4926-A229-429D2C91DCAD}" type="slidenum">
              <a:rPr lang="en-US" smtClean="0"/>
              <a:t>11</a:t>
            </a:fld>
            <a:endParaRPr lang="en-US"/>
          </a:p>
        </p:txBody>
      </p:sp>
    </p:spTree>
    <p:extLst>
      <p:ext uri="{BB962C8B-B14F-4D97-AF65-F5344CB8AC3E}">
        <p14:creationId xmlns:p14="http://schemas.microsoft.com/office/powerpoint/2010/main" val="1099245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4978">
              <a:defRPr/>
            </a:pPr>
            <a:r>
              <a:rPr lang="en-US" b="1" dirty="0">
                <a:solidFill>
                  <a:schemeClr val="tx1"/>
                </a:solidFill>
                <a:latin typeface="+mn-lt"/>
              </a:rPr>
              <a:t>Dental Visits:</a:t>
            </a:r>
          </a:p>
          <a:p>
            <a:pPr marL="171450" indent="-171450" defTabSz="984978">
              <a:buFont typeface="Arial" panose="020B0604020202020204" pitchFamily="34" charset="0"/>
              <a:buChar char="•"/>
              <a:defRPr/>
            </a:pPr>
            <a:r>
              <a:rPr lang="en-US" b="0" dirty="0">
                <a:solidFill>
                  <a:schemeClr val="tx1"/>
                </a:solidFill>
                <a:latin typeface="+mn-lt"/>
              </a:rPr>
              <a:t>Routine and preventive visits are recommended and safe during pregnancy. American College of Obstetricians and Gynecologists (ACOG) recommend to get a “dental check up early in pregnancy”.  This can help detect any dental issues so they can be addressed early on.</a:t>
            </a:r>
          </a:p>
          <a:p>
            <a:pPr marL="171450" indent="-171450" defTabSz="984978">
              <a:buFont typeface="Arial" panose="020B0604020202020204" pitchFamily="34" charset="0"/>
              <a:buChar char="•"/>
              <a:defRPr/>
            </a:pPr>
            <a:r>
              <a:rPr lang="en-US" b="0" dirty="0">
                <a:solidFill>
                  <a:schemeClr val="tx1"/>
                </a:solidFill>
                <a:latin typeface="+mn-lt"/>
              </a:rPr>
              <a:t>Let your dental provider know you’re expecting, any new medications you are taking or any special advice from your physician. </a:t>
            </a:r>
          </a:p>
          <a:p>
            <a:pPr marL="171450" indent="-171450" defTabSz="984978">
              <a:buFont typeface="Arial" panose="020B0604020202020204" pitchFamily="34" charset="0"/>
              <a:buChar char="•"/>
              <a:defRPr/>
            </a:pPr>
            <a:r>
              <a:rPr lang="en-US" b="0" dirty="0">
                <a:solidFill>
                  <a:schemeClr val="tx1"/>
                </a:solidFill>
                <a:latin typeface="+mn-lt"/>
              </a:rPr>
              <a:t>In general, before taking dental x-rays, a lead apron with a neck collar that covers the chest and belly is used to reduce any exposure. </a:t>
            </a:r>
          </a:p>
          <a:p>
            <a:pPr marL="171450" indent="-171450" defTabSz="984978">
              <a:buFont typeface="Arial" panose="020B0604020202020204" pitchFamily="34" charset="0"/>
              <a:buChar char="•"/>
              <a:defRPr/>
            </a:pPr>
            <a:r>
              <a:rPr lang="en-US" b="0" dirty="0">
                <a:solidFill>
                  <a:schemeClr val="tx1"/>
                </a:solidFill>
                <a:latin typeface="+mn-lt"/>
              </a:rPr>
              <a:t>Your dental provider may recommend postponing elective procedures like teeth whitening and scheduling more appointments for cleaning especially during the 2nd and early 3rd trimester. If you need an emergency procedure, work with your dentist on the best plan for the health of you and your baby</a:t>
            </a:r>
            <a:r>
              <a:rPr lang="en-US" b="1" dirty="0">
                <a:solidFill>
                  <a:schemeClr val="tx1"/>
                </a:solidFill>
                <a:latin typeface="+mn-lt"/>
              </a:rPr>
              <a:t>.</a:t>
            </a:r>
          </a:p>
          <a:p>
            <a:pPr defTabSz="984978">
              <a:defRPr/>
            </a:pPr>
            <a:endParaRPr lang="en-US" b="1" dirty="0">
              <a:solidFill>
                <a:schemeClr val="tx1"/>
              </a:solidFill>
              <a:latin typeface="+mn-lt"/>
            </a:endParaRPr>
          </a:p>
          <a:p>
            <a:pPr defTabSz="984978">
              <a:defRPr/>
            </a:pPr>
            <a:r>
              <a:rPr lang="en-US" b="1" dirty="0">
                <a:solidFill>
                  <a:schemeClr val="tx1"/>
                </a:solidFill>
                <a:latin typeface="+mn-lt"/>
              </a:rPr>
              <a:t>Reference</a:t>
            </a:r>
          </a:p>
          <a:p>
            <a:pPr defTabSz="984978">
              <a:defRPr/>
            </a:pPr>
            <a:r>
              <a:rPr lang="en-US" dirty="0">
                <a:solidFill>
                  <a:schemeClr val="tx1"/>
                </a:solidFill>
                <a:latin typeface="+mn-lt"/>
              </a:rPr>
              <a:t>American College of Obstetricians and Gynecologists [ACOG]. (2017). Oral health care during pregnancy and through the lifespan. Retrieved from </a:t>
            </a:r>
            <a:r>
              <a:rPr lang="en-US" u="none" dirty="0">
                <a:solidFill>
                  <a:schemeClr val="tx1"/>
                </a:solidFill>
                <a:latin typeface="+mn-lt"/>
                <a:hlinkClick r:id="rId3">
                  <a:extLst>
                    <a:ext uri="{A12FA001-AC4F-418D-AE19-62706E023703}">
                      <ahyp:hlinkClr xmlns:ahyp="http://schemas.microsoft.com/office/drawing/2018/hyperlinkcolor" val="tx"/>
                    </a:ext>
                  </a:extLst>
                </a:hlinkClick>
              </a:rPr>
              <a:t>https://www.acog.org/clinical/clinical-guidance/committee-opinion/articles/2013/08/oral-health-care-during-pregnancy-and-through-the-lifespan</a:t>
            </a:r>
            <a:endParaRPr lang="en-US" u="none" dirty="0">
              <a:solidFill>
                <a:schemeClr val="tx1"/>
              </a:solidFill>
              <a:latin typeface="+mn-lt"/>
            </a:endParaRPr>
          </a:p>
          <a:p>
            <a:pPr defTabSz="984978">
              <a:defRPr/>
            </a:pPr>
            <a:endParaRPr lang="en-US" dirty="0">
              <a:solidFill>
                <a:schemeClr val="tx1"/>
              </a:solidFill>
              <a:latin typeface="+mn-lt"/>
            </a:endParaRPr>
          </a:p>
          <a:p>
            <a:pPr defTabSz="984978">
              <a:defRPr/>
            </a:pPr>
            <a:r>
              <a:rPr lang="en-US" dirty="0">
                <a:solidFill>
                  <a:schemeClr val="tx1"/>
                </a:solidFill>
                <a:latin typeface="+mn-lt"/>
              </a:rPr>
              <a:t>American Dental Association: Mouth healthy. (n.d.). Pregnant? 9 questions you may have about your dental health. Retrieved from https://www.mouthhealthy.org/en/pregnancy</a:t>
            </a:r>
          </a:p>
          <a:p>
            <a:pPr marL="167815" algn="l" defTabSz="966612">
              <a:buClr>
                <a:srgbClr val="000000"/>
              </a:buClr>
              <a:buSzPts val="1100"/>
              <a:defRPr/>
            </a:pPr>
            <a:endParaRPr lang="en-US" b="1" dirty="0"/>
          </a:p>
        </p:txBody>
      </p:sp>
      <p:sp>
        <p:nvSpPr>
          <p:cNvPr id="4" name="Slide Number Placeholder 3"/>
          <p:cNvSpPr>
            <a:spLocks noGrp="1"/>
          </p:cNvSpPr>
          <p:nvPr>
            <p:ph type="sldNum" sz="quarter" idx="5"/>
          </p:nvPr>
        </p:nvSpPr>
        <p:spPr/>
        <p:txBody>
          <a:bodyPr/>
          <a:lstStyle/>
          <a:p>
            <a:pPr marL="0" marR="0" lvl="0" indent="0" algn="r" defTabSz="483265" rtl="0" eaLnBrk="1" fontAlgn="auto" latinLnBrk="0" hangingPunct="1">
              <a:lnSpc>
                <a:spcPct val="100000"/>
              </a:lnSpc>
              <a:spcBef>
                <a:spcPts val="0"/>
              </a:spcBef>
              <a:spcAft>
                <a:spcPts val="0"/>
              </a:spcAft>
              <a:buClrTx/>
              <a:buSzTx/>
              <a:buFontTx/>
              <a:buNone/>
              <a:tabLst/>
              <a:defRPr/>
            </a:pPr>
            <a:fld id="{3D751C20-9505-47E9-9EB7-D1FC71FFC5E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265"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476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Tips and Tricks:</a:t>
            </a:r>
          </a:p>
          <a:p>
            <a:r>
              <a:rPr lang="en-US" dirty="0"/>
              <a:t>Check in with the office to see if you can:</a:t>
            </a:r>
          </a:p>
          <a:p>
            <a:pPr marL="171450" indent="-171450">
              <a:buFont typeface="Arial" panose="020B0604020202020204" pitchFamily="34" charset="0"/>
              <a:buChar char="•"/>
            </a:pPr>
            <a:r>
              <a:rPr lang="en-US" dirty="0"/>
              <a:t>Bring a pillow to help keep comfortable when you lay in the dental chair</a:t>
            </a:r>
          </a:p>
          <a:p>
            <a:pPr marL="171450" indent="-171450">
              <a:buFont typeface="Arial" panose="020B0604020202020204" pitchFamily="34" charset="0"/>
              <a:buChar char="•"/>
            </a:pPr>
            <a:r>
              <a:rPr lang="en-US" dirty="0"/>
              <a:t>Bring headphones and your favorite music to help you relax</a:t>
            </a:r>
          </a:p>
          <a:p>
            <a:pPr marL="171450" indent="-171450">
              <a:buFont typeface="Arial" panose="020B0604020202020204" pitchFamily="34" charset="0"/>
              <a:buChar char="•"/>
            </a:pPr>
            <a:r>
              <a:rPr lang="en-US" dirty="0"/>
              <a:t>Keep legs uncrossed while sitting in dental chair</a:t>
            </a:r>
          </a:p>
          <a:p>
            <a:pPr marL="171450" indent="-171450">
              <a:buFont typeface="Arial" panose="020B0604020202020204" pitchFamily="34" charset="0"/>
              <a:buChar char="•"/>
            </a:pPr>
            <a:r>
              <a:rPr lang="en-US" dirty="0"/>
              <a:t>Remember, take it slow, discuss things over with your dental professional and figure out what works for you.</a:t>
            </a:r>
          </a:p>
          <a:p>
            <a:pPr marL="171450" indent="-171450">
              <a:buFont typeface="Arial" panose="020B0604020202020204" pitchFamily="34" charset="0"/>
              <a:buChar char="•"/>
            </a:pPr>
            <a:endParaRPr lang="en-US" dirty="0"/>
          </a:p>
          <a:p>
            <a:pPr marL="0" indent="0" defTabSz="931774">
              <a:buClrTx/>
              <a:buSzTx/>
              <a:buNone/>
              <a:defRPr/>
            </a:pPr>
            <a:r>
              <a:rPr lang="en-US" sz="1200" b="1" kern="1200" dirty="0">
                <a:solidFill>
                  <a:schemeClr val="tx1"/>
                </a:solidFill>
                <a:latin typeface="+mn-lt"/>
              </a:rPr>
              <a:t>References:</a:t>
            </a:r>
          </a:p>
          <a:p>
            <a:pPr marL="0" indent="0" defTabSz="931774">
              <a:buClrTx/>
              <a:buSzTx/>
              <a:buNone/>
              <a:defRPr/>
            </a:pPr>
            <a:r>
              <a:rPr lang="en-US" sz="1200" kern="1200" dirty="0">
                <a:solidFill>
                  <a:schemeClr val="tx1"/>
                </a:solidFill>
                <a:latin typeface="+mn-lt"/>
              </a:rPr>
              <a:t>American Dental Association: Mouth healthy. (n.d.). Pregnant? 9 questions you may have about your dental health. Retrieved from https://www.mouthhealthy.org/en/pregnancy</a:t>
            </a:r>
            <a:endParaRPr lang="en-US" sz="1200" dirty="0">
              <a:solidFill>
                <a:schemeClr val="tx1"/>
              </a:solidFill>
              <a:latin typeface="+mn-lt"/>
            </a:endParaRPr>
          </a:p>
          <a:p>
            <a:endParaRPr lang="en-US" dirty="0"/>
          </a:p>
        </p:txBody>
      </p:sp>
      <p:sp>
        <p:nvSpPr>
          <p:cNvPr id="4" name="Slide Number Placeholder 3"/>
          <p:cNvSpPr>
            <a:spLocks noGrp="1"/>
          </p:cNvSpPr>
          <p:nvPr>
            <p:ph type="sldNum" sz="quarter" idx="5"/>
          </p:nvPr>
        </p:nvSpPr>
        <p:spPr/>
        <p:txBody>
          <a:bodyPr/>
          <a:lstStyle/>
          <a:p>
            <a:fld id="{1B1DF1E4-D116-4926-A229-429D2C91DCAD}" type="slidenum">
              <a:rPr lang="en-US" smtClean="0"/>
              <a:t>13</a:t>
            </a:fld>
            <a:endParaRPr lang="en-US"/>
          </a:p>
        </p:txBody>
      </p:sp>
    </p:spTree>
    <p:extLst>
      <p:ext uri="{BB962C8B-B14F-4D97-AF65-F5344CB8AC3E}">
        <p14:creationId xmlns:p14="http://schemas.microsoft.com/office/powerpoint/2010/main" val="2505782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1774">
              <a:buClrTx/>
              <a:buSzTx/>
              <a:buNone/>
              <a:defRPr/>
            </a:pPr>
            <a:r>
              <a:rPr lang="en-US" b="1" dirty="0">
                <a:solidFill>
                  <a:schemeClr val="tx1"/>
                </a:solidFill>
                <a:latin typeface="+mn-lt"/>
              </a:rPr>
              <a:t>Coping With Morning Sickness, Nausea, or Vomiting</a:t>
            </a:r>
          </a:p>
          <a:p>
            <a:pPr marL="0" marR="0" lvl="0" indent="0" algn="l" defTabSz="931774" rtl="0" eaLnBrk="1" fontAlgn="base" latinLnBrk="0" hangingPunct="1">
              <a:lnSpc>
                <a:spcPct val="100000"/>
              </a:lnSpc>
              <a:spcBef>
                <a:spcPts val="0"/>
              </a:spcBef>
              <a:spcAft>
                <a:spcPts val="0"/>
              </a:spcAft>
              <a:buClrTx/>
              <a:buSzTx/>
              <a:buFontTx/>
              <a:buNone/>
              <a:tabLst/>
              <a:defRPr/>
            </a:pPr>
            <a:r>
              <a:rPr lang="en-US" sz="1100" b="0" kern="1200" dirty="0">
                <a:solidFill>
                  <a:schemeClr val="tx1"/>
                </a:solidFill>
                <a:latin typeface="+mn-lt"/>
              </a:rPr>
              <a:t>Issues besides tooth decay and gum disease can affect expectant mothers. </a:t>
            </a:r>
          </a:p>
          <a:p>
            <a:pPr marL="0" marR="0" lvl="0" indent="0" algn="l" defTabSz="931774" rtl="0" eaLnBrk="1" fontAlgn="base" latinLnBrk="0" hangingPunct="1">
              <a:lnSpc>
                <a:spcPct val="100000"/>
              </a:lnSpc>
              <a:spcBef>
                <a:spcPts val="0"/>
              </a:spcBef>
              <a:spcAft>
                <a:spcPts val="0"/>
              </a:spcAft>
              <a:buClrTx/>
              <a:buSzTx/>
              <a:buFontTx/>
              <a:buNone/>
              <a:tabLst/>
              <a:defRPr/>
            </a:pPr>
            <a:r>
              <a:rPr lang="en-US" sz="1100" b="0" kern="1200" dirty="0">
                <a:solidFill>
                  <a:schemeClr val="tx1"/>
                </a:solidFill>
                <a:latin typeface="+mn-lt"/>
              </a:rPr>
              <a:t>Let’s look at some common ones, such as m</a:t>
            </a:r>
            <a:r>
              <a:rPr lang="en-US" dirty="0">
                <a:solidFill>
                  <a:schemeClr val="tx1"/>
                </a:solidFill>
                <a:latin typeface="+mn-lt"/>
              </a:rPr>
              <a:t>orning sickness or frequent vomiting</a:t>
            </a:r>
          </a:p>
          <a:p>
            <a:pPr marL="174708" marR="0" lvl="0" indent="-174708"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dirty="0">
                <a:solidFill>
                  <a:schemeClr val="tx1"/>
                </a:solidFill>
                <a:latin typeface="+mn-lt"/>
              </a:rPr>
              <a:t>Some women experience this early or throughout their pregnancy. S</a:t>
            </a:r>
            <a:r>
              <a:rPr lang="en-US" sz="1100" dirty="0">
                <a:solidFill>
                  <a:schemeClr val="tx1"/>
                </a:solidFill>
                <a:latin typeface="+mn-lt"/>
              </a:rPr>
              <a:t>imilar to the acid attack we learned about with eating sugary foods, an acidic environment in the mouth from vomiting can </a:t>
            </a:r>
            <a:r>
              <a:rPr lang="en-US" sz="1100" b="1" dirty="0">
                <a:solidFill>
                  <a:schemeClr val="tx1"/>
                </a:solidFill>
                <a:latin typeface="+mn-lt"/>
              </a:rPr>
              <a:t>also</a:t>
            </a:r>
            <a:r>
              <a:rPr lang="en-US" sz="1100" dirty="0">
                <a:solidFill>
                  <a:schemeClr val="tx1"/>
                </a:solidFill>
                <a:latin typeface="+mn-lt"/>
              </a:rPr>
              <a:t> lead to the breakdown of enamel.</a:t>
            </a:r>
          </a:p>
          <a:p>
            <a:pPr marL="483260" lvl="0" indent="-304121">
              <a:buFont typeface="Arial" panose="020B0604020202020204" pitchFamily="34" charset="0"/>
              <a:buChar char="•"/>
            </a:pPr>
            <a:r>
              <a:rPr lang="en-US" sz="1100" dirty="0">
                <a:solidFill>
                  <a:schemeClr val="tx1"/>
                </a:solidFill>
                <a:latin typeface="+mn-lt"/>
              </a:rPr>
              <a:t>That is why it’s recommended to </a:t>
            </a:r>
            <a:r>
              <a:rPr lang="en-US" sz="1100" b="1" u="sng" dirty="0">
                <a:solidFill>
                  <a:schemeClr val="tx1"/>
                </a:solidFill>
                <a:latin typeface="+mn-lt"/>
              </a:rPr>
              <a:t>not brush </a:t>
            </a:r>
            <a:r>
              <a:rPr lang="en-US" sz="1100" dirty="0">
                <a:solidFill>
                  <a:schemeClr val="tx1"/>
                </a:solidFill>
                <a:latin typeface="+mn-lt"/>
              </a:rPr>
              <a:t>right after vomiting, but instead to rinse.</a:t>
            </a:r>
          </a:p>
          <a:p>
            <a:pPr marL="491947" lvl="0" indent="-304121">
              <a:buFont typeface="Arial" panose="020B0604020202020204" pitchFamily="34" charset="0"/>
              <a:buChar char="•"/>
            </a:pPr>
            <a:r>
              <a:rPr lang="en-US" sz="1100" dirty="0">
                <a:solidFill>
                  <a:schemeClr val="tx1"/>
                </a:solidFill>
                <a:latin typeface="+mn-lt"/>
              </a:rPr>
              <a:t>You can rinse with 1 cup of water to 1 teaspoon of baking soda or plain water if easier.</a:t>
            </a:r>
          </a:p>
          <a:p>
            <a:pPr marL="491947" lvl="0" indent="-304121">
              <a:buFont typeface="Arial" panose="020B0604020202020204" pitchFamily="34" charset="0"/>
              <a:buChar char="•"/>
            </a:pPr>
            <a:r>
              <a:rPr lang="en-US" sz="1100" dirty="0">
                <a:solidFill>
                  <a:schemeClr val="tx1"/>
                </a:solidFill>
                <a:latin typeface="+mn-lt"/>
              </a:rPr>
              <a:t>Then </a:t>
            </a:r>
            <a:r>
              <a:rPr lang="en-US" sz="1100" u="sng" dirty="0">
                <a:solidFill>
                  <a:schemeClr val="tx1"/>
                </a:solidFill>
                <a:latin typeface="+mn-lt"/>
              </a:rPr>
              <a:t>brush gently 30 minutes later.</a:t>
            </a:r>
            <a:endParaRPr lang="en-US" sz="1100" dirty="0">
              <a:solidFill>
                <a:schemeClr val="tx1"/>
              </a:solidFill>
              <a:latin typeface="+mn-lt"/>
            </a:endParaRPr>
          </a:p>
          <a:p>
            <a:pPr marL="174708" marR="0" lvl="0" indent="-174708"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100" dirty="0">
                <a:solidFill>
                  <a:schemeClr val="tx1"/>
                </a:solidFill>
                <a:latin typeface="+mn-lt"/>
              </a:rPr>
              <a:t>During this time, you may have a sensitive gag reflex or find that the brushing can trigger you to want to throw up.</a:t>
            </a:r>
          </a:p>
          <a:p>
            <a:pPr marL="174708" marR="0" lvl="0" indent="-174708"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100" dirty="0">
                <a:solidFill>
                  <a:schemeClr val="tx1"/>
                </a:solidFill>
                <a:latin typeface="+mn-lt"/>
              </a:rPr>
              <a:t> Try a couple of these tricks that might help:</a:t>
            </a:r>
            <a:endParaRPr lang="en-US" sz="1500" dirty="0">
              <a:solidFill>
                <a:schemeClr val="tx1"/>
              </a:solidFill>
              <a:latin typeface="+mn-lt"/>
            </a:endParaRPr>
          </a:p>
          <a:p>
            <a:pPr marL="631908" marR="0" lvl="1" indent="-174708"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500" dirty="0">
                <a:solidFill>
                  <a:schemeClr val="tx1"/>
                </a:solidFill>
                <a:latin typeface="+mn-lt"/>
              </a:rPr>
              <a:t>Use a toothbrush with a smaller head, change the flavor of toothpaste to something more mild, try brushing at different times of day when you may fee less nauseous. </a:t>
            </a:r>
          </a:p>
          <a:p>
            <a:pPr marL="227" lvl="0" indent="0">
              <a:buFont typeface="Arial" panose="020B0604020202020204" pitchFamily="34" charset="0"/>
              <a:buNone/>
            </a:pPr>
            <a:endParaRPr lang="en-US" dirty="0">
              <a:solidFill>
                <a:schemeClr val="tx1"/>
              </a:solidFill>
              <a:latin typeface="+mn-lt"/>
            </a:endParaRPr>
          </a:p>
          <a:p>
            <a:pPr marL="0" lvl="0" indent="0">
              <a:buFont typeface="Arial" panose="020B0604020202020204" pitchFamily="34" charset="0"/>
              <a:buNone/>
            </a:pPr>
            <a:endParaRPr lang="en-US" dirty="0">
              <a:solidFill>
                <a:schemeClr val="tx1"/>
              </a:solidFill>
              <a:latin typeface="+mn-lt"/>
            </a:endParaRPr>
          </a:p>
          <a:p>
            <a:pPr marL="0" indent="0" defTabSz="931774">
              <a:buClrTx/>
              <a:buSzTx/>
              <a:buNone/>
              <a:defRPr/>
            </a:pPr>
            <a:r>
              <a:rPr lang="en-US" sz="1200" b="1" dirty="0">
                <a:solidFill>
                  <a:schemeClr val="tx1"/>
                </a:solidFill>
                <a:latin typeface="+mn-lt"/>
              </a:rPr>
              <a:t>Reference: </a:t>
            </a:r>
          </a:p>
          <a:p>
            <a:pPr marL="0" indent="0" defTabSz="931774">
              <a:buClrTx/>
              <a:buSzTx/>
              <a:buNone/>
              <a:defRPr/>
            </a:pPr>
            <a:r>
              <a:rPr lang="en-US" sz="1200" dirty="0">
                <a:solidFill>
                  <a:schemeClr val="tx1"/>
                </a:solidFill>
                <a:latin typeface="+mn-lt"/>
              </a:rPr>
              <a:t>American Dental Association: Mouth Health. (n.d.). Pregnant? 9 questions you may have about your dental health. Relieved from https://www.mouthhealthy.org/en/pregnancy</a:t>
            </a:r>
          </a:p>
          <a:p>
            <a:pPr marL="0" indent="0" defTabSz="931774">
              <a:buClrTx/>
              <a:buSzTx/>
              <a:buNone/>
              <a:defRPr/>
            </a:pPr>
            <a:endParaRPr lang="en-US" sz="1200" dirty="0">
              <a:latin typeface="Trebuchet MS" panose="020B0603020202020204" pitchFamily="34" charset="0"/>
            </a:endParaRPr>
          </a:p>
          <a:p>
            <a:pPr marL="167815" algn="l" defTabSz="966612">
              <a:buClr>
                <a:srgbClr val="000000"/>
              </a:buClr>
              <a:buSzPts val="1100"/>
              <a:defRPr/>
            </a:pPr>
            <a:endParaRPr lang="en-US" b="1" dirty="0"/>
          </a:p>
        </p:txBody>
      </p:sp>
      <p:sp>
        <p:nvSpPr>
          <p:cNvPr id="4" name="Slide Number Placeholder 3"/>
          <p:cNvSpPr>
            <a:spLocks noGrp="1"/>
          </p:cNvSpPr>
          <p:nvPr>
            <p:ph type="sldNum" sz="quarter" idx="5"/>
          </p:nvPr>
        </p:nvSpPr>
        <p:spPr/>
        <p:txBody>
          <a:bodyPr/>
          <a:lstStyle/>
          <a:p>
            <a:pPr marL="0" marR="0" lvl="0" indent="0" algn="r" defTabSz="483265" rtl="0" eaLnBrk="1" fontAlgn="auto" latinLnBrk="0" hangingPunct="1">
              <a:lnSpc>
                <a:spcPct val="100000"/>
              </a:lnSpc>
              <a:spcBef>
                <a:spcPts val="0"/>
              </a:spcBef>
              <a:spcAft>
                <a:spcPts val="0"/>
              </a:spcAft>
              <a:buClrTx/>
              <a:buSzTx/>
              <a:buFontTx/>
              <a:buNone/>
              <a:tabLst/>
              <a:defRPr/>
            </a:pPr>
            <a:fld id="{3D751C20-9505-47E9-9EB7-D1FC71FFC5E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265"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476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1774">
              <a:buClrTx/>
              <a:buSzTx/>
              <a:buNone/>
              <a:defRPr/>
            </a:pPr>
            <a:r>
              <a:rPr lang="en-US" sz="1200" b="1" dirty="0">
                <a:solidFill>
                  <a:schemeClr val="tx1"/>
                </a:solidFill>
                <a:latin typeface="+mn-lt"/>
              </a:rPr>
              <a:t>Why Are My Gums Bleeding?</a:t>
            </a:r>
          </a:p>
          <a:p>
            <a:pPr marL="174708" indent="-174708" defTabSz="931774" fontAlgn="base">
              <a:buClrTx/>
              <a:buSzTx/>
              <a:buFont typeface="Arial" panose="020B0604020202020204" pitchFamily="34" charset="0"/>
              <a:buChar char="•"/>
              <a:defRPr/>
            </a:pPr>
            <a:r>
              <a:rPr lang="en-US" sz="1200" kern="1200" dirty="0">
                <a:solidFill>
                  <a:schemeClr val="tx1"/>
                </a:solidFill>
                <a:latin typeface="+mn-lt"/>
              </a:rPr>
              <a:t>Earlier in the presentation we spoke about what healthy gums look like.  Remember gingivitis or inflamed, puffy, bleeding gums can happen when plaque and food pieces are not removed everyday.</a:t>
            </a:r>
          </a:p>
          <a:p>
            <a:pPr marL="174708" marR="0" lvl="0" indent="-174708" algn="l" defTabSz="931774"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rPr>
              <a:t>During pregnancy, </a:t>
            </a:r>
            <a:r>
              <a:rPr lang="en-US" sz="1200" b="0" i="1" u="none" strike="noStrike" cap="none" dirty="0">
                <a:solidFill>
                  <a:schemeClr val="tx1"/>
                </a:solidFill>
                <a:effectLst/>
                <a:latin typeface="+mn-lt"/>
                <a:ea typeface="Arial"/>
                <a:cs typeface="Arial"/>
                <a:sym typeface="Arial"/>
              </a:rPr>
              <a:t>Gingivitis </a:t>
            </a:r>
            <a:r>
              <a:rPr lang="en-US" sz="1200" b="0" i="0" u="none" strike="noStrike" cap="none" dirty="0">
                <a:solidFill>
                  <a:schemeClr val="tx1"/>
                </a:solidFill>
                <a:effectLst/>
                <a:latin typeface="+mn-lt"/>
                <a:ea typeface="Arial"/>
                <a:cs typeface="Arial"/>
                <a:sym typeface="Arial"/>
              </a:rPr>
              <a:t>can happen from hormonal changes which can exaggerate the response to bacteria in the gum tissue. </a:t>
            </a:r>
          </a:p>
          <a:p>
            <a:pPr marL="174708" marR="0" lvl="0" indent="-174708" algn="l" defTabSz="931774"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400" b="0" i="0" u="none" strike="noStrike" cap="none" dirty="0">
                <a:solidFill>
                  <a:schemeClr val="tx1"/>
                </a:solidFill>
                <a:effectLst/>
                <a:latin typeface="+mn-lt"/>
                <a:ea typeface="Arial"/>
                <a:cs typeface="Arial"/>
                <a:sym typeface="Arial"/>
              </a:rPr>
              <a:t>As many as half of all women develop pregnancy gingivitis, which is a mild form of gum disease that is most common between the 2</a:t>
            </a:r>
            <a:r>
              <a:rPr lang="en-US" sz="1400" b="0" i="0" u="none" strike="noStrike" cap="none" baseline="30000" dirty="0">
                <a:solidFill>
                  <a:schemeClr val="tx1"/>
                </a:solidFill>
                <a:effectLst/>
                <a:latin typeface="+mn-lt"/>
                <a:ea typeface="Arial"/>
                <a:cs typeface="Arial"/>
                <a:sym typeface="Arial"/>
              </a:rPr>
              <a:t>nd</a:t>
            </a:r>
            <a:r>
              <a:rPr lang="en-US" sz="1400" b="0" i="0" u="none" strike="noStrike" cap="none" dirty="0">
                <a:solidFill>
                  <a:schemeClr val="tx1"/>
                </a:solidFill>
                <a:effectLst/>
                <a:latin typeface="+mn-lt"/>
                <a:ea typeface="Arial"/>
                <a:cs typeface="Arial"/>
                <a:sym typeface="Arial"/>
              </a:rPr>
              <a:t>- 8</a:t>
            </a:r>
            <a:r>
              <a:rPr lang="en-US" sz="1400" b="0" i="0" u="none" strike="noStrike" cap="none" baseline="30000" dirty="0">
                <a:solidFill>
                  <a:schemeClr val="tx1"/>
                </a:solidFill>
                <a:effectLst/>
                <a:latin typeface="+mn-lt"/>
                <a:ea typeface="Arial"/>
                <a:cs typeface="Arial"/>
                <a:sym typeface="Arial"/>
              </a:rPr>
              <a:t>th</a:t>
            </a:r>
            <a:r>
              <a:rPr lang="en-US" sz="1400" b="0" i="0" u="none" strike="noStrike" cap="none" dirty="0">
                <a:solidFill>
                  <a:schemeClr val="tx1"/>
                </a:solidFill>
                <a:effectLst/>
                <a:latin typeface="+mn-lt"/>
                <a:ea typeface="Arial"/>
                <a:cs typeface="Arial"/>
                <a:sym typeface="Arial"/>
              </a:rPr>
              <a:t>  months of pregnancy. It usually goes away after childbirth. </a:t>
            </a:r>
          </a:p>
          <a:p>
            <a:pPr marL="174708" marR="0" lvl="0" indent="-174708" algn="l" defTabSz="931774"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chemeClr val="tx1"/>
                </a:solidFill>
                <a:latin typeface="+mn-lt"/>
              </a:rPr>
              <a:t>Removing plaque daily by brushing and flossing can help, as well as visiting the dental office to determine how often you need to come in for a professional cleaning. </a:t>
            </a:r>
          </a:p>
          <a:p>
            <a:endParaRPr lang="en-US" dirty="0"/>
          </a:p>
          <a:p>
            <a:pPr marL="0" indent="0" defTabSz="931774">
              <a:buClrTx/>
              <a:buSzTx/>
              <a:buNone/>
              <a:defRPr/>
            </a:pPr>
            <a:endParaRPr lang="en-US" sz="1200" dirty="0">
              <a:latin typeface="Trebuchet MS" panose="020B0603020202020204" pitchFamily="34" charset="0"/>
            </a:endParaRPr>
          </a:p>
          <a:p>
            <a:endParaRPr lang="en-US" dirty="0"/>
          </a:p>
        </p:txBody>
      </p:sp>
      <p:sp>
        <p:nvSpPr>
          <p:cNvPr id="4" name="Slide Number Placeholder 3"/>
          <p:cNvSpPr>
            <a:spLocks noGrp="1"/>
          </p:cNvSpPr>
          <p:nvPr>
            <p:ph type="sldNum" sz="quarter" idx="5"/>
          </p:nvPr>
        </p:nvSpPr>
        <p:spPr/>
        <p:txBody>
          <a:bodyPr/>
          <a:lstStyle/>
          <a:p>
            <a:fld id="{1B1DF1E4-D116-4926-A229-429D2C91DCAD}" type="slidenum">
              <a:rPr lang="en-US" smtClean="0"/>
              <a:t>15</a:t>
            </a:fld>
            <a:endParaRPr lang="en-US"/>
          </a:p>
        </p:txBody>
      </p:sp>
    </p:spTree>
    <p:extLst>
      <p:ext uri="{BB962C8B-B14F-4D97-AF65-F5344CB8AC3E}">
        <p14:creationId xmlns:p14="http://schemas.microsoft.com/office/powerpoint/2010/main" val="2291326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4978">
              <a:defRPr/>
            </a:pPr>
            <a:r>
              <a:rPr lang="en-US" b="1" dirty="0">
                <a:solidFill>
                  <a:schemeClr val="tx1"/>
                </a:solidFill>
                <a:latin typeface="+mn-lt"/>
              </a:rPr>
              <a:t>What Else Can Happen to My Mouth During Pregnancy?</a:t>
            </a:r>
          </a:p>
          <a:p>
            <a:pPr defTabSz="984978">
              <a:defRPr/>
            </a:pPr>
            <a:r>
              <a:rPr lang="en-US" dirty="0">
                <a:solidFill>
                  <a:schemeClr val="tx1"/>
                </a:solidFill>
                <a:latin typeface="+mn-lt"/>
              </a:rPr>
              <a:t>Pregnancy Gum Growths</a:t>
            </a:r>
          </a:p>
          <a:p>
            <a:pPr marL="184684" indent="-184684" defTabSz="984978">
              <a:buFont typeface="Arial" panose="020B0604020202020204" pitchFamily="34" charset="0"/>
              <a:buChar char="•"/>
              <a:defRPr/>
            </a:pPr>
            <a:r>
              <a:rPr lang="en-US" dirty="0">
                <a:solidFill>
                  <a:schemeClr val="tx1"/>
                </a:solidFill>
                <a:latin typeface="+mn-lt"/>
              </a:rPr>
              <a:t>Might find pink lump of gum tissue that is referred to as a gum or pregnancy </a:t>
            </a:r>
            <a:r>
              <a:rPr lang="en-US" b="1" i="1" dirty="0">
                <a:solidFill>
                  <a:schemeClr val="tx1"/>
                </a:solidFill>
                <a:latin typeface="+mn-lt"/>
              </a:rPr>
              <a:t>tumor</a:t>
            </a:r>
            <a:r>
              <a:rPr lang="en-US" dirty="0">
                <a:solidFill>
                  <a:schemeClr val="tx1"/>
                </a:solidFill>
                <a:latin typeface="+mn-lt"/>
              </a:rPr>
              <a:t> in the mouth.</a:t>
            </a:r>
          </a:p>
          <a:p>
            <a:pPr marL="184684" indent="-184684" defTabSz="984978">
              <a:buFont typeface="Arial" panose="020B0604020202020204" pitchFamily="34" charset="0"/>
              <a:buChar char="•"/>
              <a:defRPr/>
            </a:pPr>
            <a:r>
              <a:rPr lang="en-US" dirty="0">
                <a:solidFill>
                  <a:schemeClr val="tx1"/>
                </a:solidFill>
                <a:latin typeface="+mn-lt"/>
              </a:rPr>
              <a:t>Don’t worry, these growths are not cancerous or don’t spread to others. </a:t>
            </a:r>
          </a:p>
          <a:p>
            <a:pPr marL="184684" indent="-184684" defTabSz="984978">
              <a:buFont typeface="Arial" panose="020B0604020202020204" pitchFamily="34" charset="0"/>
              <a:buChar char="•"/>
              <a:defRPr/>
            </a:pPr>
            <a:r>
              <a:rPr lang="en-US" dirty="0">
                <a:solidFill>
                  <a:schemeClr val="tx1"/>
                </a:solidFill>
                <a:latin typeface="+mn-lt"/>
              </a:rPr>
              <a:t>They can happen because of the change in hormones in your body.</a:t>
            </a:r>
          </a:p>
          <a:p>
            <a:pPr marL="184684" indent="-184684" defTabSz="984978">
              <a:buFont typeface="Arial" panose="020B0604020202020204" pitchFamily="34" charset="0"/>
              <a:buChar char="•"/>
              <a:defRPr/>
            </a:pPr>
            <a:r>
              <a:rPr lang="en-US" dirty="0">
                <a:solidFill>
                  <a:schemeClr val="tx1"/>
                </a:solidFill>
                <a:latin typeface="+mn-lt"/>
              </a:rPr>
              <a:t>Usually, they can be found if the upper gum line and can be further irritated by plaque.</a:t>
            </a:r>
          </a:p>
          <a:p>
            <a:pPr marL="184684" indent="-184684" defTabSz="984978">
              <a:buFont typeface="Arial" panose="020B0604020202020204" pitchFamily="34" charset="0"/>
              <a:buChar char="•"/>
              <a:defRPr/>
            </a:pPr>
            <a:r>
              <a:rPr lang="en-US" dirty="0">
                <a:solidFill>
                  <a:schemeClr val="tx1"/>
                </a:solidFill>
                <a:latin typeface="+mn-lt"/>
              </a:rPr>
              <a:t> If it causes discomfort while talking or eating a dentist or specialist may be able to remove it</a:t>
            </a:r>
          </a:p>
          <a:p>
            <a:pPr marL="184684" indent="-184684" defTabSz="984978">
              <a:buFont typeface="Arial" panose="020B0604020202020204" pitchFamily="34" charset="0"/>
              <a:buChar char="•"/>
              <a:defRPr/>
            </a:pPr>
            <a:r>
              <a:rPr lang="en-US" dirty="0">
                <a:solidFill>
                  <a:schemeClr val="tx1"/>
                </a:solidFill>
                <a:latin typeface="+mn-lt"/>
              </a:rPr>
              <a:t>They can occur in the 2</a:t>
            </a:r>
            <a:r>
              <a:rPr lang="en-US" baseline="30000" dirty="0">
                <a:solidFill>
                  <a:schemeClr val="tx1"/>
                </a:solidFill>
                <a:latin typeface="+mn-lt"/>
              </a:rPr>
              <a:t>nd</a:t>
            </a:r>
            <a:r>
              <a:rPr lang="en-US" dirty="0">
                <a:solidFill>
                  <a:schemeClr val="tx1"/>
                </a:solidFill>
                <a:latin typeface="+mn-lt"/>
              </a:rPr>
              <a:t> trimester and disappear on their own after childbirth.</a:t>
            </a:r>
          </a:p>
          <a:p>
            <a:pPr defTabSz="984978">
              <a:defRPr/>
            </a:pPr>
            <a:r>
              <a:rPr lang="en-US" b="1" dirty="0">
                <a:solidFill>
                  <a:schemeClr val="tx1"/>
                </a:solidFill>
                <a:latin typeface="+mn-lt"/>
              </a:rPr>
              <a:t>References:</a:t>
            </a:r>
          </a:p>
          <a:p>
            <a:pPr defTabSz="984978">
              <a:defRPr/>
            </a:pPr>
            <a:r>
              <a:rPr lang="en-US" dirty="0">
                <a:solidFill>
                  <a:schemeClr val="tx1"/>
                </a:solidFill>
                <a:latin typeface="+mn-lt"/>
              </a:rPr>
              <a:t>American Dental Association: Mouth Health. (n.d.). Pregnant? 9 questions you may have about your dental health. Relieved from https://www.mouthhealthy.org/en/pregnancy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DF1E4-D116-4926-A229-429D2C91DC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827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Now let’s transition to the final portion of the presentation- </a:t>
            </a:r>
            <a:r>
              <a:rPr kumimoji="0" lang="en-US" sz="1100" b="1" i="0" u="none" strike="noStrike" kern="1200" cap="none" spc="0" normalizeH="0" baseline="0" noProof="0" dirty="0">
                <a:ln>
                  <a:noFill/>
                </a:ln>
                <a:solidFill>
                  <a:prstClr val="black"/>
                </a:solidFill>
                <a:effectLst/>
                <a:uLnTx/>
                <a:uFillTx/>
                <a:latin typeface="Calibri"/>
                <a:ea typeface="+mn-ea"/>
                <a:cs typeface="+mn-cs"/>
              </a:rPr>
              <a:t>Caring for your baby’s oral health through the years!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The good oral hygiene habits you picked up during pregnancy will continue to have a positive affect on your overall health as well as your baby’s.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In the next slides we talk about a few important topics you may experience through the various stages of your child’s development.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These topics include</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Feeding and Nutrition </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Bacteria Transfer</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Caries Prevention</a:t>
            </a:r>
          </a:p>
          <a:p>
            <a:pPr marL="0" marR="0" lvl="0" indent="0" algn="l" defTabSz="91428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endParaRPr lang="en-US" dirty="0"/>
          </a:p>
        </p:txBody>
      </p:sp>
      <p:sp>
        <p:nvSpPr>
          <p:cNvPr id="4" name="Slide Number Placeholder 3"/>
          <p:cNvSpPr>
            <a:spLocks noGrp="1"/>
          </p:cNvSpPr>
          <p:nvPr>
            <p:ph type="sldNum" sz="quarter" idx="5"/>
          </p:nvPr>
        </p:nvSpPr>
        <p:spPr/>
        <p:txBody>
          <a:bodyPr/>
          <a:lstStyle/>
          <a:p>
            <a:fld id="{1B1DF1E4-D116-4926-A229-429D2C91DCAD}" type="slidenum">
              <a:rPr lang="en-US" smtClean="0"/>
              <a:t>17</a:t>
            </a:fld>
            <a:endParaRPr lang="en-US"/>
          </a:p>
        </p:txBody>
      </p:sp>
    </p:spTree>
    <p:extLst>
      <p:ext uri="{BB962C8B-B14F-4D97-AF65-F5344CB8AC3E}">
        <p14:creationId xmlns:p14="http://schemas.microsoft.com/office/powerpoint/2010/main" val="946317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1774">
              <a:buClr>
                <a:schemeClr val="dk1"/>
              </a:buClr>
              <a:buSzPts val="1200"/>
              <a:buNone/>
              <a:defRPr/>
            </a:pPr>
            <a:r>
              <a:rPr lang="en-US" sz="1200" b="1" u="none" dirty="0">
                <a:solidFill>
                  <a:schemeClr val="tx1"/>
                </a:solidFill>
                <a:latin typeface="+mn-lt"/>
              </a:rPr>
              <a:t>Feeding, Nutrition and Oral Care:</a:t>
            </a:r>
          </a:p>
          <a:p>
            <a:pPr marL="183394" marR="0" lvl="0" indent="-174708" algn="l" defTabSz="931774"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sz="1200" b="0" i="0" kern="1200" dirty="0">
                <a:solidFill>
                  <a:schemeClr val="tx1"/>
                </a:solidFill>
                <a:effectLst/>
                <a:latin typeface="+mn-lt"/>
                <a:ea typeface="+mn-ea"/>
                <a:cs typeface="+mn-cs"/>
              </a:rPr>
              <a:t>Breastfeeding is one of the first and most personal decisions a mother makes for her baby. It can help provide baby with nutrients and fight infections. T</a:t>
            </a:r>
            <a:r>
              <a:rPr lang="en-US" sz="1200" dirty="0">
                <a:solidFill>
                  <a:schemeClr val="tx1"/>
                </a:solidFill>
                <a:latin typeface="+mn-lt"/>
              </a:rPr>
              <a:t>he American Academy of Pediatrics focuses on breastfeeding strictly for the first 6 months of life to one full year.</a:t>
            </a:r>
            <a:endParaRPr lang="en-US" sz="1200" b="0" i="0" kern="1200" dirty="0">
              <a:solidFill>
                <a:schemeClr val="tx1"/>
              </a:solidFill>
              <a:effectLst/>
              <a:latin typeface="+mn-lt"/>
              <a:ea typeface="+mn-ea"/>
              <a:cs typeface="+mn-cs"/>
            </a:endParaRPr>
          </a:p>
          <a:p>
            <a:pPr marL="192081" lvl="0" indent="-174708" defTabSz="931774">
              <a:buClr>
                <a:schemeClr val="dk1"/>
              </a:buClr>
              <a:buSzPts val="1200"/>
              <a:buFont typeface="Arial" panose="020B0604020202020204" pitchFamily="34" charset="0"/>
              <a:buChar char="•"/>
              <a:defRPr/>
            </a:pPr>
            <a:r>
              <a:rPr lang="en-US" sz="1400" dirty="0">
                <a:solidFill>
                  <a:schemeClr val="tx1"/>
                </a:solidFill>
                <a:latin typeface="+mn-lt"/>
              </a:rPr>
              <a:t>Sometimes, breastfeeding is not possible or there are challenges. We encourage you to reach out to your medical providers and/or lactation consultants to discuss and evaluate your best options.</a:t>
            </a:r>
          </a:p>
          <a:p>
            <a:pPr marL="649281" lvl="1" indent="-174708" defTabSz="931774">
              <a:buClr>
                <a:schemeClr val="dk1"/>
              </a:buClr>
              <a:buSzPts val="1200"/>
              <a:buFont typeface="Arial" panose="020B0604020202020204" pitchFamily="34" charset="0"/>
              <a:buChar char="•"/>
              <a:defRPr/>
            </a:pPr>
            <a:r>
              <a:rPr lang="en-US" sz="1400" dirty="0">
                <a:solidFill>
                  <a:schemeClr val="tx1"/>
                </a:solidFill>
                <a:latin typeface="+mn-lt"/>
              </a:rPr>
              <a:t>At times, babies may have difficulty latching because they are not able to stick their tongue all the way out, allowing them to get a proper latch. A referral to an oral health care professional may be considered. </a:t>
            </a:r>
          </a:p>
          <a:p>
            <a:pPr marL="649281" lvl="1" indent="-174708" defTabSz="931774">
              <a:buClr>
                <a:schemeClr val="dk1"/>
              </a:buClr>
              <a:buSzPts val="1200"/>
              <a:buFont typeface="Arial" panose="020B0604020202020204" pitchFamily="34" charset="0"/>
              <a:buChar char="•"/>
              <a:defRPr/>
            </a:pPr>
            <a:r>
              <a:rPr lang="en-US" sz="1400" dirty="0">
                <a:solidFill>
                  <a:schemeClr val="tx1"/>
                </a:solidFill>
                <a:latin typeface="+mn-lt"/>
              </a:rPr>
              <a:t>Dental cavities can also develop on infants’ teeth since breast milk and formula contain sugars.</a:t>
            </a:r>
          </a:p>
          <a:p>
            <a:pPr marL="183394" lvl="0" indent="-174708" defTabSz="931774">
              <a:buClr>
                <a:schemeClr val="dk1"/>
              </a:buClr>
              <a:buSzPts val="1200"/>
              <a:buFont typeface="Arial" panose="020B0604020202020204" pitchFamily="34" charset="0"/>
              <a:buChar char="•"/>
              <a:defRPr/>
            </a:pPr>
            <a:r>
              <a:rPr lang="en-US" sz="1400" dirty="0">
                <a:solidFill>
                  <a:schemeClr val="tx1"/>
                </a:solidFill>
                <a:latin typeface="+mn-lt"/>
              </a:rPr>
              <a:t>So, remember after every feeding and before going to bed at night, wipe your baby’s gums down with a wet washcloth.</a:t>
            </a:r>
          </a:p>
          <a:p>
            <a:pPr marL="192081" lvl="0" indent="-174708" defTabSz="931774">
              <a:buClr>
                <a:schemeClr val="dk1"/>
              </a:buClr>
              <a:buSzPts val="1200"/>
              <a:buFont typeface="Arial" panose="020B0604020202020204" pitchFamily="34" charset="0"/>
              <a:buChar char="•"/>
              <a:defRPr/>
            </a:pPr>
            <a:r>
              <a:rPr lang="en-US" sz="1400" dirty="0">
                <a:solidFill>
                  <a:schemeClr val="tx1"/>
                </a:solidFill>
                <a:latin typeface="+mn-lt"/>
              </a:rPr>
              <a:t>Wrap the wet washcloth around your finger, gently rub your baby’s gums using a circular motion. Continue this until you have rubbed all of the gums and wipe down the insides of the cheek and tongue.</a:t>
            </a:r>
          </a:p>
          <a:p>
            <a:pPr marL="192081" lvl="0" indent="-174708" defTabSz="931774">
              <a:buClr>
                <a:schemeClr val="dk1"/>
              </a:buClr>
              <a:buSzPts val="1200"/>
              <a:buFont typeface="Arial" panose="020B0604020202020204" pitchFamily="34" charset="0"/>
              <a:buChar char="•"/>
              <a:defRPr/>
            </a:pPr>
            <a:r>
              <a:rPr lang="en-US" sz="1400" dirty="0">
                <a:solidFill>
                  <a:schemeClr val="tx1"/>
                </a:solidFill>
                <a:latin typeface="+mn-lt"/>
              </a:rPr>
              <a:t>This routine will get your child used to you cleaning their mouth as they get older.</a:t>
            </a:r>
          </a:p>
          <a:p>
            <a:pPr marL="192081" lvl="0" indent="-174708" defTabSz="931774">
              <a:buClr>
                <a:schemeClr val="dk1"/>
              </a:buClr>
              <a:buSzPts val="1200"/>
              <a:buFont typeface="Arial" panose="020B0604020202020204" pitchFamily="34" charset="0"/>
              <a:buChar char="•"/>
              <a:defRPr/>
            </a:pPr>
            <a:r>
              <a:rPr lang="en-US" sz="1400" dirty="0">
                <a:solidFill>
                  <a:schemeClr val="tx1"/>
                </a:solidFill>
                <a:latin typeface="+mn-lt"/>
              </a:rPr>
              <a:t>Around 6 months of age, expect your baby’s lower front teeth to make its way through the gums.</a:t>
            </a:r>
          </a:p>
          <a:p>
            <a:pPr marL="1106481" lvl="2" indent="-174708" defTabSz="931774">
              <a:buClr>
                <a:schemeClr val="dk1"/>
              </a:buClr>
              <a:buSzPts val="1200"/>
              <a:buFont typeface="Arial" panose="020B0604020202020204" pitchFamily="34" charset="0"/>
              <a:buChar char="•"/>
              <a:defRPr/>
            </a:pPr>
            <a:endParaRPr lang="en-US" sz="1400" dirty="0">
              <a:solidFill>
                <a:schemeClr val="tx1"/>
              </a:solidFill>
              <a:latin typeface="+mn-lt"/>
            </a:endParaRPr>
          </a:p>
          <a:p>
            <a:pPr marL="1106481" lvl="2" indent="-174708" defTabSz="931774">
              <a:buClr>
                <a:schemeClr val="dk1"/>
              </a:buClr>
              <a:buSzPts val="1200"/>
              <a:buFont typeface="Arial" panose="020B0604020202020204" pitchFamily="34" charset="0"/>
              <a:buChar char="•"/>
              <a:defRPr/>
            </a:pPr>
            <a:endParaRPr lang="en-US" sz="1400" dirty="0">
              <a:solidFill>
                <a:schemeClr val="tx1"/>
              </a:solidFill>
              <a:latin typeface="+mn-lt"/>
            </a:endParaRPr>
          </a:p>
          <a:p>
            <a:pPr marL="0" indent="0">
              <a:buClr>
                <a:schemeClr val="dk1"/>
              </a:buClr>
              <a:buSzPts val="1200"/>
              <a:buNone/>
            </a:pPr>
            <a:endParaRPr lang="en-US" sz="1400" dirty="0">
              <a:solidFill>
                <a:schemeClr val="tx1"/>
              </a:solidFill>
              <a:latin typeface="+mn-lt"/>
            </a:endParaRPr>
          </a:p>
          <a:p>
            <a:pPr marL="0" indent="0">
              <a:buClr>
                <a:schemeClr val="dk1"/>
              </a:buClr>
              <a:buSzPts val="1200"/>
              <a:buNone/>
            </a:pPr>
            <a:r>
              <a:rPr lang="en-US" sz="1400" b="1" dirty="0">
                <a:solidFill>
                  <a:schemeClr val="tx1"/>
                </a:solidFill>
                <a:latin typeface="+mn-lt"/>
              </a:rPr>
              <a:t>References</a:t>
            </a:r>
            <a:endParaRPr lang="en-US" sz="1400" dirty="0">
              <a:solidFill>
                <a:schemeClr val="tx1"/>
              </a:solidFill>
              <a:latin typeface="+mn-lt"/>
            </a:endParaRPr>
          </a:p>
          <a:p>
            <a:pPr marL="0" indent="0">
              <a:buClr>
                <a:schemeClr val="dk1"/>
              </a:buClr>
              <a:buSzPts val="1200"/>
              <a:buNone/>
            </a:pPr>
            <a:r>
              <a:rPr lang="en-US" sz="1400" dirty="0">
                <a:solidFill>
                  <a:schemeClr val="tx1"/>
                </a:solidFill>
                <a:latin typeface="+mn-lt"/>
              </a:rPr>
              <a:t>Smiles for Life (n.d.) Oral health and the pregnant patient: The maternal child linkage. Retrieved from h</a:t>
            </a:r>
            <a:r>
              <a:rPr lang="en-US" sz="1400" dirty="0">
                <a:solidFill>
                  <a:schemeClr val="tx1"/>
                </a:solidFill>
                <a:latin typeface="+mn-lt"/>
                <a:hlinkClick r:id="rId3">
                  <a:extLst>
                    <a:ext uri="{A12FA001-AC4F-418D-AE19-62706E023703}">
                      <ahyp:hlinkClr xmlns:ahyp="http://schemas.microsoft.com/office/drawing/2018/hyperlinkcolor" val="tx"/>
                    </a:ext>
                  </a:extLst>
                </a:hlinkClick>
              </a:rPr>
              <a:t>ttps://www.smilesforlifeoralhealth.org/buildcontent.aspx?pagekey=63698&amp;lastpagekey=66064&amp;userkey=15435532&amp;sessionkey=5658748&amp;tut=560&amp;customerkey=84&amp;custsitegroupkey=0&amp;btn=back</a:t>
            </a:r>
            <a:endParaRPr lang="en-US" sz="1400" dirty="0">
              <a:solidFill>
                <a:schemeClr val="tx1"/>
              </a:solidFill>
              <a:latin typeface="+mn-lt"/>
            </a:endParaRPr>
          </a:p>
          <a:p>
            <a:pPr marL="0" indent="0">
              <a:buClr>
                <a:schemeClr val="dk1"/>
              </a:buClr>
              <a:buSzPts val="1200"/>
              <a:buNone/>
            </a:pPr>
            <a:endParaRPr lang="en-US" sz="1400" dirty="0">
              <a:solidFill>
                <a:schemeClr val="tx1"/>
              </a:solidFill>
              <a:latin typeface="+mn-lt"/>
            </a:endParaRPr>
          </a:p>
          <a:p>
            <a:pPr marL="167815" algn="l" defTabSz="966612">
              <a:buClr>
                <a:srgbClr val="000000"/>
              </a:buClr>
              <a:buSzPts val="1100"/>
              <a:defRPr/>
            </a:pPr>
            <a:endParaRPr lang="en-US" b="1" dirty="0"/>
          </a:p>
        </p:txBody>
      </p:sp>
      <p:sp>
        <p:nvSpPr>
          <p:cNvPr id="4" name="Slide Number Placeholder 3"/>
          <p:cNvSpPr>
            <a:spLocks noGrp="1"/>
          </p:cNvSpPr>
          <p:nvPr>
            <p:ph type="sldNum" sz="quarter" idx="5"/>
          </p:nvPr>
        </p:nvSpPr>
        <p:spPr/>
        <p:txBody>
          <a:bodyPr/>
          <a:lstStyle/>
          <a:p>
            <a:pPr marL="0" marR="0" lvl="0" indent="0" algn="r" defTabSz="483265" rtl="0" eaLnBrk="1" fontAlgn="auto" latinLnBrk="0" hangingPunct="1">
              <a:lnSpc>
                <a:spcPct val="100000"/>
              </a:lnSpc>
              <a:spcBef>
                <a:spcPts val="0"/>
              </a:spcBef>
              <a:spcAft>
                <a:spcPts val="0"/>
              </a:spcAft>
              <a:buClrTx/>
              <a:buSzTx/>
              <a:buFontTx/>
              <a:buNone/>
              <a:tabLst/>
              <a:defRPr/>
            </a:pPr>
            <a:fld id="{3D751C20-9505-47E9-9EB7-D1FC71FFC5E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265"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1803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1774">
              <a:buClr>
                <a:schemeClr val="dk1"/>
              </a:buClr>
              <a:buSzPts val="1200"/>
              <a:buNone/>
              <a:defRPr/>
            </a:pPr>
            <a:r>
              <a:rPr lang="en-US" sz="1200" b="1" u="none" dirty="0">
                <a:solidFill>
                  <a:schemeClr val="tx1"/>
                </a:solidFill>
                <a:latin typeface="+mn-lt"/>
              </a:rPr>
              <a:t>Bacteria Transfer:</a:t>
            </a:r>
            <a:endParaRPr lang="en-US" sz="1200" dirty="0">
              <a:solidFill>
                <a:schemeClr val="tx1"/>
              </a:solidFill>
              <a:latin typeface="+mn-lt"/>
            </a:endParaRPr>
          </a:p>
          <a:p>
            <a:pPr marL="465887" indent="-304121">
              <a:buFont typeface="Arial" panose="020B0604020202020204" pitchFamily="34" charset="0"/>
              <a:buChar char="•"/>
            </a:pPr>
            <a:r>
              <a:rPr lang="en-US" sz="1200" dirty="0">
                <a:solidFill>
                  <a:schemeClr val="tx1"/>
                </a:solidFill>
                <a:latin typeface="+mn-lt"/>
              </a:rPr>
              <a:t>Germ/Bacteria Transfer also known as vertical transmission happens.</a:t>
            </a:r>
          </a:p>
          <a:p>
            <a:pPr marL="931774" lvl="1" indent="-304121">
              <a:buFont typeface="Arial" panose="020B0604020202020204" pitchFamily="34" charset="0"/>
              <a:buChar char="•"/>
            </a:pPr>
            <a:r>
              <a:rPr lang="en-US" sz="1200" dirty="0">
                <a:solidFill>
                  <a:schemeClr val="tx1"/>
                </a:solidFill>
                <a:latin typeface="+mn-lt"/>
              </a:rPr>
              <a:t>Here, cavity causing bacteria in the mouth can be passed from parent/caregiver to baby.</a:t>
            </a:r>
          </a:p>
          <a:p>
            <a:pPr marL="931774" lvl="1" indent="-304121">
              <a:buFont typeface="Arial" panose="020B0604020202020204" pitchFamily="34" charset="0"/>
              <a:buChar char="•"/>
            </a:pPr>
            <a:r>
              <a:rPr lang="en-US" sz="1200" dirty="0">
                <a:solidFill>
                  <a:schemeClr val="tx1"/>
                </a:solidFill>
                <a:latin typeface="+mn-lt"/>
              </a:rPr>
              <a:t>To prevent this from happening:</a:t>
            </a:r>
          </a:p>
          <a:p>
            <a:pPr marL="1388974" marR="0" lvl="2" indent="-304121"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200" dirty="0">
                <a:solidFill>
                  <a:schemeClr val="tx1"/>
                </a:solidFill>
                <a:latin typeface="+mn-lt"/>
              </a:rPr>
              <a:t>Avoid “cleaning” the pacifier with your own mouth and then giving it to baby.</a:t>
            </a:r>
          </a:p>
          <a:p>
            <a:pPr marL="1388974" lvl="2" indent="-304121">
              <a:buFont typeface="Arial" panose="020B0604020202020204" pitchFamily="34" charset="0"/>
              <a:buChar char="•"/>
            </a:pPr>
            <a:r>
              <a:rPr lang="en-US" sz="1200" dirty="0">
                <a:solidFill>
                  <a:schemeClr val="tx1"/>
                </a:solidFill>
                <a:latin typeface="+mn-lt"/>
              </a:rPr>
              <a:t>Avoid sharing utensils with children. </a:t>
            </a:r>
          </a:p>
          <a:p>
            <a:pPr marL="1846174" lvl="3" indent="-304121">
              <a:buFont typeface="Arial" panose="020B0604020202020204" pitchFamily="34" charset="0"/>
              <a:buChar char="•"/>
            </a:pPr>
            <a:r>
              <a:rPr lang="en-US" sz="1200" dirty="0">
                <a:solidFill>
                  <a:schemeClr val="tx1"/>
                </a:solidFill>
                <a:latin typeface="+mn-lt"/>
              </a:rPr>
              <a:t>Instead, you can taste test the temperature of their foods using a separate spoon.</a:t>
            </a:r>
          </a:p>
          <a:p>
            <a:pPr marL="931774" lvl="1" indent="-304121">
              <a:buFont typeface="Arial" panose="020B0604020202020204" pitchFamily="34" charset="0"/>
              <a:buChar char="•"/>
            </a:pPr>
            <a:r>
              <a:rPr lang="en-US" sz="1200" dirty="0">
                <a:solidFill>
                  <a:schemeClr val="tx1"/>
                </a:solidFill>
                <a:latin typeface="+mn-lt"/>
              </a:rPr>
              <a:t>Make sure that every family member has and uses their own toothbrush.</a:t>
            </a:r>
          </a:p>
          <a:p>
            <a:pPr marL="0" indent="0">
              <a:buClr>
                <a:schemeClr val="dk1"/>
              </a:buClr>
              <a:buSzPts val="1200"/>
              <a:buNone/>
            </a:pPr>
            <a:endParaRPr lang="en-US" sz="1200" dirty="0">
              <a:solidFill>
                <a:schemeClr val="tx1"/>
              </a:solidFill>
              <a:latin typeface="+mn-lt"/>
            </a:endParaRPr>
          </a:p>
          <a:p>
            <a:pPr marL="0" indent="0">
              <a:buClr>
                <a:schemeClr val="dk1"/>
              </a:buClr>
              <a:buSzPts val="1200"/>
              <a:buNone/>
            </a:pPr>
            <a:r>
              <a:rPr lang="en-US" sz="1200" b="1" dirty="0">
                <a:solidFill>
                  <a:schemeClr val="tx1"/>
                </a:solidFill>
                <a:latin typeface="+mn-lt"/>
              </a:rPr>
              <a:t>References</a:t>
            </a:r>
          </a:p>
          <a:p>
            <a:pPr marL="0" indent="0">
              <a:buClr>
                <a:schemeClr val="dk1"/>
              </a:buClr>
              <a:buSzPts val="1200"/>
              <a:buNone/>
            </a:pPr>
            <a:endParaRPr lang="en-US" sz="1200" b="1" dirty="0">
              <a:solidFill>
                <a:schemeClr val="tx1"/>
              </a:solidFill>
              <a:latin typeface="+mn-lt"/>
            </a:endParaRPr>
          </a:p>
          <a:p>
            <a:pPr marL="0" indent="0">
              <a:buClr>
                <a:schemeClr val="dk1"/>
              </a:buClr>
              <a:buSzPts val="1200"/>
              <a:buNone/>
            </a:pPr>
            <a:r>
              <a:rPr lang="en-US" sz="1200" dirty="0">
                <a:solidFill>
                  <a:schemeClr val="tx1"/>
                </a:solidFill>
                <a:latin typeface="+mn-lt"/>
              </a:rPr>
              <a:t>Smiles for Life (n.d.) Oral health and the pregnant patient: The maternal child linkage. Retrieved from </a:t>
            </a:r>
            <a:r>
              <a:rPr lang="en-US" sz="1200" dirty="0">
                <a:solidFill>
                  <a:schemeClr val="tx1"/>
                </a:solidFill>
                <a:latin typeface="+mn-lt"/>
                <a:hlinkClick r:id="rId3">
                  <a:extLst>
                    <a:ext uri="{A12FA001-AC4F-418D-AE19-62706E023703}">
                      <ahyp:hlinkClr xmlns:ahyp="http://schemas.microsoft.com/office/drawing/2018/hyperlinkcolor" val="tx"/>
                    </a:ext>
                  </a:extLst>
                </a:hlinkClick>
              </a:rPr>
              <a:t>https://www.smilesforlifeoralhealth.org/buildcontent.aspx?pagekey=63657&amp;lastpagekey=66065&amp;userkey=15435532&amp;sessionkey=5658748&amp;tut=560&amp;customerkey=84&amp;custsitegroupkey=0</a:t>
            </a:r>
            <a:endParaRPr lang="en-US" sz="1200" dirty="0">
              <a:solidFill>
                <a:schemeClr val="tx1"/>
              </a:solidFill>
              <a:latin typeface="+mn-lt"/>
            </a:endParaRPr>
          </a:p>
          <a:p>
            <a:pPr marL="0" indent="0">
              <a:buClr>
                <a:schemeClr val="dk1"/>
              </a:buClr>
              <a:buSzPts val="1200"/>
              <a:buNone/>
            </a:pPr>
            <a:endParaRPr lang="en-US" sz="1200" dirty="0">
              <a:solidFill>
                <a:schemeClr val="tx1"/>
              </a:solidFill>
              <a:latin typeface="Trebuchet MS" panose="020B0603020202020204" pitchFamily="34" charset="0"/>
            </a:endParaRPr>
          </a:p>
          <a:p>
            <a:pPr marL="0" indent="0">
              <a:buClr>
                <a:schemeClr val="dk1"/>
              </a:buClr>
              <a:buSzPts val="1200"/>
              <a:buNone/>
            </a:pPr>
            <a:endParaRPr lang="en-US" sz="1200" dirty="0">
              <a:solidFill>
                <a:schemeClr val="tx1"/>
              </a:solidFill>
              <a:latin typeface="Trebuchet MS" panose="020B0603020202020204" pitchFamily="34" charset="0"/>
            </a:endParaRPr>
          </a:p>
          <a:p>
            <a:pPr marL="0" indent="0">
              <a:buClr>
                <a:schemeClr val="dk1"/>
              </a:buClr>
              <a:buSzPts val="1200"/>
              <a:buNone/>
            </a:pPr>
            <a:endParaRPr lang="en-US" sz="1200" dirty="0">
              <a:solidFill>
                <a:schemeClr val="tx1"/>
              </a:solidFill>
              <a:latin typeface="Trebuchet MS" panose="020B0603020202020204" pitchFamily="34" charset="0"/>
            </a:endParaRPr>
          </a:p>
          <a:p>
            <a:pPr marL="167815" algn="l" defTabSz="966612">
              <a:buClr>
                <a:srgbClr val="000000"/>
              </a:buClr>
              <a:buSzPts val="1100"/>
              <a:defRPr/>
            </a:pPr>
            <a:endParaRPr lang="en-US" b="1" dirty="0"/>
          </a:p>
        </p:txBody>
      </p:sp>
      <p:sp>
        <p:nvSpPr>
          <p:cNvPr id="4" name="Slide Number Placeholder 3"/>
          <p:cNvSpPr>
            <a:spLocks noGrp="1"/>
          </p:cNvSpPr>
          <p:nvPr>
            <p:ph type="sldNum" sz="quarter" idx="5"/>
          </p:nvPr>
        </p:nvSpPr>
        <p:spPr/>
        <p:txBody>
          <a:bodyPr/>
          <a:lstStyle/>
          <a:p>
            <a:pPr marL="0" marR="0" lvl="0" indent="0" algn="r" defTabSz="483265" rtl="0" eaLnBrk="1" fontAlgn="auto" latinLnBrk="0" hangingPunct="1">
              <a:lnSpc>
                <a:spcPct val="100000"/>
              </a:lnSpc>
              <a:spcBef>
                <a:spcPts val="0"/>
              </a:spcBef>
              <a:spcAft>
                <a:spcPts val="0"/>
              </a:spcAft>
              <a:buClrTx/>
              <a:buSzTx/>
              <a:buFontTx/>
              <a:buNone/>
              <a:tabLst/>
              <a:defRPr/>
            </a:pPr>
            <a:fld id="{3D751C20-9505-47E9-9EB7-D1FC71FFC5E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265"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476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Font typeface="Arial" panose="020B0604020202020204" pitchFamily="34" charset="0"/>
              <a:buNone/>
            </a:pPr>
            <a:r>
              <a:rPr lang="en-US" sz="1200" b="1" kern="1200" dirty="0">
                <a:solidFill>
                  <a:schemeClr val="tx1"/>
                </a:solidFill>
                <a:latin typeface="+mn-lt"/>
              </a:rPr>
              <a:t>To Learn and Review: </a:t>
            </a:r>
          </a:p>
          <a:p>
            <a:pPr marL="180136" lvl="0" indent="-171450" fontAlgn="base">
              <a:buFont typeface="Arial" panose="020B0604020202020204" pitchFamily="34" charset="0"/>
              <a:buChar char="•"/>
            </a:pPr>
            <a:r>
              <a:rPr lang="en-US" sz="1200" kern="1200" dirty="0">
                <a:solidFill>
                  <a:schemeClr val="tx1"/>
                </a:solidFill>
                <a:latin typeface="+mn-lt"/>
              </a:rPr>
              <a:t>The importance of oral health for expectant parents and baby. </a:t>
            </a:r>
          </a:p>
          <a:p>
            <a:pPr marL="180136" marR="0" lvl="0" indent="-171450" algn="l" defTabSz="914400" rtl="0" eaLnBrk="1" fontAlgn="base"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200" kern="1200" dirty="0">
                <a:solidFill>
                  <a:schemeClr val="tx1"/>
                </a:solidFill>
                <a:latin typeface="+mn-lt"/>
              </a:rPr>
              <a:t>Identify habits which help keep a healthy mouth. </a:t>
            </a:r>
          </a:p>
          <a:p>
            <a:pPr marL="180136" marR="0" lvl="0" indent="-171450" algn="l" defTabSz="914400" rtl="0" eaLnBrk="1" fontAlgn="base"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200" kern="1200" dirty="0">
                <a:solidFill>
                  <a:schemeClr val="tx1"/>
                </a:solidFill>
                <a:latin typeface="+mn-lt"/>
              </a:rPr>
              <a:t>Recognize common oral health conditions during pregnancy and tips on how to help treat them. </a:t>
            </a:r>
          </a:p>
          <a:p>
            <a:pPr marL="180136" lvl="0" indent="-171450" fontAlgn="base">
              <a:buFont typeface="Arial" panose="020B0604020202020204" pitchFamily="34" charset="0"/>
              <a:buChar char="•"/>
            </a:pPr>
            <a:r>
              <a:rPr lang="en-US" sz="1200" kern="1200" dirty="0">
                <a:solidFill>
                  <a:schemeClr val="tx1"/>
                </a:solidFill>
                <a:latin typeface="+mn-lt"/>
              </a:rPr>
              <a:t>And finally, ways to best care for a newborn or infants' mouth so they’re off to a healthy start! </a:t>
            </a:r>
          </a:p>
          <a:p>
            <a:pPr marL="640594" lvl="1" indent="-174708" fontAlgn="base">
              <a:buFont typeface="Arial" panose="020B0604020202020204" pitchFamily="34" charset="0"/>
              <a:buChar char="•"/>
            </a:pPr>
            <a:endParaRPr lang="en-US" sz="1200" kern="1200" dirty="0">
              <a:solidFill>
                <a:schemeClr val="tx1"/>
              </a:solidFill>
              <a:latin typeface="+mn-lt"/>
            </a:endParaRPr>
          </a:p>
          <a:p>
            <a:pPr marL="0" indent="0" defTabSz="931774" fontAlgn="base">
              <a:buNone/>
              <a:defRPr/>
            </a:pPr>
            <a:endParaRPr lang="en-US" sz="1200" b="1" u="sng" dirty="0">
              <a:latin typeface="Trebuchet MS" panose="020B0603020202020204" pitchFamily="34" charset="0"/>
            </a:endParaRPr>
          </a:p>
          <a:p>
            <a:pPr marL="161766" indent="0">
              <a:buNone/>
            </a:pPr>
            <a:endParaRPr lang="en-US" u="none" dirty="0">
              <a:solidFill>
                <a:schemeClr val="tx1"/>
              </a:solidFill>
              <a:latin typeface="Trebuchet MS" panose="020B0603020202020204" pitchFamily="34" charset="0"/>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457143" rtl="0" eaLnBrk="1" fontAlgn="auto" latinLnBrk="0" hangingPunct="1">
              <a:lnSpc>
                <a:spcPct val="100000"/>
              </a:lnSpc>
              <a:spcBef>
                <a:spcPts val="0"/>
              </a:spcBef>
              <a:spcAft>
                <a:spcPts val="0"/>
              </a:spcAft>
              <a:buClrTx/>
              <a:buSzTx/>
              <a:buFontTx/>
              <a:buNone/>
              <a:tabLst/>
              <a:defRPr/>
            </a:pPr>
            <a:fld id="{3D751C20-9505-47E9-9EB7-D1FC71FFC5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43"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9915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1774">
              <a:buClrTx/>
              <a:buSzTx/>
              <a:buNone/>
              <a:defRPr/>
            </a:pPr>
            <a:r>
              <a:rPr lang="en-US" sz="1200" b="1" dirty="0">
                <a:solidFill>
                  <a:schemeClr val="tx1"/>
                </a:solidFill>
                <a:latin typeface="+mn-lt"/>
              </a:rPr>
              <a:t>Why Are Baby Teeth Important?</a:t>
            </a:r>
            <a:r>
              <a:rPr lang="en-US" sz="1200" dirty="0">
                <a:solidFill>
                  <a:schemeClr val="tx1"/>
                </a:solidFill>
                <a:latin typeface="+mn-lt"/>
              </a:rPr>
              <a:t>. </a:t>
            </a:r>
          </a:p>
          <a:p>
            <a:pPr marL="174708" indent="-174708" defTabSz="931774">
              <a:buClrTx/>
              <a:buSzTx/>
              <a:buFont typeface="Arial" panose="020B0604020202020204" pitchFamily="34" charset="0"/>
              <a:buChar char="•"/>
              <a:defRPr/>
            </a:pPr>
            <a:r>
              <a:rPr lang="en-US" sz="1200" dirty="0">
                <a:solidFill>
                  <a:schemeClr val="tx1"/>
                </a:solidFill>
                <a:latin typeface="+mn-lt"/>
              </a:rPr>
              <a:t>Starting around the 5</a:t>
            </a:r>
            <a:r>
              <a:rPr lang="en-US" sz="1200" baseline="30000" dirty="0">
                <a:solidFill>
                  <a:schemeClr val="tx1"/>
                </a:solidFill>
                <a:latin typeface="+mn-lt"/>
              </a:rPr>
              <a:t>th</a:t>
            </a:r>
            <a:r>
              <a:rPr lang="en-US" sz="1200" dirty="0">
                <a:solidFill>
                  <a:schemeClr val="tx1"/>
                </a:solidFill>
                <a:latin typeface="+mn-lt"/>
              </a:rPr>
              <a:t>-6</a:t>
            </a:r>
            <a:r>
              <a:rPr lang="en-US" sz="1200" baseline="30000" dirty="0">
                <a:solidFill>
                  <a:schemeClr val="tx1"/>
                </a:solidFill>
                <a:latin typeface="+mn-lt"/>
              </a:rPr>
              <a:t>th</a:t>
            </a:r>
            <a:r>
              <a:rPr lang="en-US" sz="1200" dirty="0">
                <a:solidFill>
                  <a:schemeClr val="tx1"/>
                </a:solidFill>
                <a:latin typeface="+mn-lt"/>
              </a:rPr>
              <a:t> months, baby teeth can start to appear. Over the years, children develop 20 baby teeth also known as primary or milk teeth. </a:t>
            </a:r>
          </a:p>
          <a:p>
            <a:pPr marL="628650" lvl="1" indent="-171450" defTabSz="931774">
              <a:buClrTx/>
              <a:buSzTx/>
              <a:buFont typeface="Arial" panose="020B0604020202020204" pitchFamily="34" charset="0"/>
              <a:buChar char="•"/>
              <a:defRPr/>
            </a:pPr>
            <a:r>
              <a:rPr lang="en-US" sz="1200" dirty="0">
                <a:solidFill>
                  <a:schemeClr val="tx1"/>
                </a:solidFill>
                <a:latin typeface="+mn-lt"/>
              </a:rPr>
              <a:t>Eventually these baby teeth “fall out” and get replaced with adult, permanent teeth.</a:t>
            </a:r>
          </a:p>
          <a:p>
            <a:pPr marL="628650" lvl="1" indent="-171450" defTabSz="931774">
              <a:buClrTx/>
              <a:buSzTx/>
              <a:buFont typeface="Arial" panose="020B0604020202020204" pitchFamily="34" charset="0"/>
              <a:buChar char="•"/>
              <a:defRPr/>
            </a:pPr>
            <a:r>
              <a:rPr lang="en-US" sz="1200" dirty="0">
                <a:solidFill>
                  <a:schemeClr val="tx1"/>
                </a:solidFill>
                <a:latin typeface="+mn-lt"/>
              </a:rPr>
              <a:t> Baby teeth </a:t>
            </a:r>
            <a:r>
              <a:rPr lang="en-US" sz="1200" b="1" u="sng" dirty="0">
                <a:solidFill>
                  <a:schemeClr val="tx1"/>
                </a:solidFill>
                <a:latin typeface="+mn-lt"/>
              </a:rPr>
              <a:t>still have a very important role</a:t>
            </a:r>
            <a:r>
              <a:rPr lang="en-US" sz="1200" dirty="0">
                <a:solidFill>
                  <a:schemeClr val="tx1"/>
                </a:solidFill>
                <a:latin typeface="+mn-lt"/>
              </a:rPr>
              <a:t>.</a:t>
            </a:r>
          </a:p>
          <a:p>
            <a:pPr marL="1085850" lvl="2" indent="-171450" defTabSz="931774">
              <a:buClrTx/>
              <a:buSzTx/>
              <a:buFont typeface="Arial" panose="020B0604020202020204" pitchFamily="34" charset="0"/>
              <a:buChar char="•"/>
              <a:defRPr/>
            </a:pPr>
            <a:r>
              <a:rPr lang="en-US" sz="1200" dirty="0">
                <a:solidFill>
                  <a:schemeClr val="tx1"/>
                </a:solidFill>
                <a:latin typeface="+mn-lt"/>
              </a:rPr>
              <a:t>They help your little one chew solid foods, smile, and talk.</a:t>
            </a:r>
          </a:p>
          <a:p>
            <a:pPr marL="1089108" lvl="2" indent="-174708" defTabSz="931774">
              <a:buClrTx/>
              <a:buSzTx/>
              <a:buFont typeface="Arial" panose="020B0604020202020204" pitchFamily="34" charset="0"/>
              <a:buChar char="•"/>
              <a:defRPr/>
            </a:pPr>
            <a:r>
              <a:rPr lang="en-US" sz="1200" dirty="0">
                <a:solidFill>
                  <a:schemeClr val="tx1"/>
                </a:solidFill>
                <a:latin typeface="+mn-lt"/>
              </a:rPr>
              <a:t>Baby teeth are also space holders for the adult or permanent teeth which start coming out when kids are around 6 years old. </a:t>
            </a:r>
          </a:p>
          <a:p>
            <a:pPr marL="631908" marR="0" lvl="1" indent="-174708"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mn-lt"/>
              </a:rPr>
              <a:t>Milk is great as it provides nutrients for baby but if milk coats the baby’s teeth </a:t>
            </a:r>
            <a:r>
              <a:rPr lang="en-US" sz="1200" b="1" dirty="0">
                <a:solidFill>
                  <a:schemeClr val="tx1"/>
                </a:solidFill>
                <a:latin typeface="+mn-lt"/>
              </a:rPr>
              <a:t>throughout the night</a:t>
            </a:r>
            <a:r>
              <a:rPr lang="en-US" sz="1200" dirty="0">
                <a:solidFill>
                  <a:schemeClr val="tx1"/>
                </a:solidFill>
                <a:latin typeface="+mn-lt"/>
              </a:rPr>
              <a:t>, the sugars in the milk will cause repeated acid attacks that can weaken the enamel and lead to cavities. This effect is also known as Baby Bottle Decay or Early Childhood Caries.</a:t>
            </a:r>
          </a:p>
          <a:p>
            <a:pPr marL="631908" marR="0" lvl="1" indent="-174708"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mn-lt"/>
              </a:rPr>
              <a:t>You can avoid this severe decay pattern </a:t>
            </a:r>
            <a:r>
              <a:rPr lang="en-US" sz="1200" b="1" dirty="0">
                <a:solidFill>
                  <a:schemeClr val="tx1"/>
                </a:solidFill>
                <a:latin typeface="+mn-lt"/>
              </a:rPr>
              <a:t>by </a:t>
            </a:r>
            <a:r>
              <a:rPr lang="en-US" sz="1200" b="1" i="1" u="sng" dirty="0">
                <a:solidFill>
                  <a:schemeClr val="tx1"/>
                </a:solidFill>
                <a:latin typeface="+mn-lt"/>
              </a:rPr>
              <a:t>not</a:t>
            </a:r>
            <a:r>
              <a:rPr lang="en-US" sz="1200" b="1" dirty="0">
                <a:solidFill>
                  <a:schemeClr val="tx1"/>
                </a:solidFill>
                <a:latin typeface="+mn-lt"/>
              </a:rPr>
              <a:t> placing baby to bed with a bottle filled with milk, formula or liquids with sugar</a:t>
            </a:r>
            <a:r>
              <a:rPr lang="en-US" sz="1200" dirty="0">
                <a:solidFill>
                  <a:schemeClr val="tx1"/>
                </a:solidFill>
                <a:latin typeface="+mn-lt"/>
              </a:rPr>
              <a:t>. It’s best to use water if they need a bottle in bed.</a:t>
            </a:r>
          </a:p>
          <a:p>
            <a:pPr marL="631908" marR="0" lvl="1" indent="-174708"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mn-lt"/>
              </a:rPr>
              <a:t>Also, remember to give a helping hand to your child while brushing until they are at least 7 years old. Even after that, it is good to check in frequently to see if they are removing plaque from hard to reach spots such as their back teeth. </a:t>
            </a:r>
          </a:p>
          <a:p>
            <a:pPr marL="631908" marR="0" lvl="1" indent="-174708"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mn-lt"/>
              </a:rPr>
              <a:t>Cavities and dental infections can also happen to kids. Since the enamel in primary teeth is extremely thin, kids can get cavities easily that reach to the deeper layers of the tooth faster. That’s why it’s important to get dental check ups every 6  months as soon as the first teeth appear.</a:t>
            </a:r>
          </a:p>
          <a:p>
            <a:pPr marL="631908" marR="0" lvl="1" indent="-174708"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mn-lt"/>
              </a:rPr>
              <a:t>Remember, the 1</a:t>
            </a:r>
            <a:r>
              <a:rPr lang="en-US" sz="1200" baseline="30000" dirty="0">
                <a:solidFill>
                  <a:schemeClr val="tx1"/>
                </a:solidFill>
                <a:latin typeface="+mn-lt"/>
              </a:rPr>
              <a:t>st</a:t>
            </a:r>
            <a:r>
              <a:rPr lang="en-US" sz="1200" dirty="0">
                <a:solidFill>
                  <a:schemeClr val="tx1"/>
                </a:solidFill>
                <a:latin typeface="+mn-lt"/>
              </a:rPr>
              <a:t> dental check up should happen when the 1</a:t>
            </a:r>
            <a:r>
              <a:rPr lang="en-US" sz="1200" baseline="30000" dirty="0">
                <a:solidFill>
                  <a:schemeClr val="tx1"/>
                </a:solidFill>
                <a:latin typeface="+mn-lt"/>
              </a:rPr>
              <a:t>st</a:t>
            </a:r>
            <a:r>
              <a:rPr lang="en-US" sz="1200" dirty="0">
                <a:solidFill>
                  <a:schemeClr val="tx1"/>
                </a:solidFill>
                <a:latin typeface="+mn-lt"/>
              </a:rPr>
              <a:t> tooth appears or close to your baby’s 1</a:t>
            </a:r>
            <a:r>
              <a:rPr lang="en-US" sz="1200" baseline="30000" dirty="0">
                <a:solidFill>
                  <a:schemeClr val="tx1"/>
                </a:solidFill>
                <a:latin typeface="+mn-lt"/>
              </a:rPr>
              <a:t>st</a:t>
            </a:r>
            <a:r>
              <a:rPr lang="en-US" sz="1200" dirty="0">
                <a:solidFill>
                  <a:schemeClr val="tx1"/>
                </a:solidFill>
                <a:latin typeface="+mn-lt"/>
              </a:rPr>
              <a:t> birthday!</a:t>
            </a:r>
          </a:p>
          <a:p>
            <a:pPr marL="631908" marR="0" lvl="1" indent="-174708"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chemeClr val="tx1"/>
              </a:solidFill>
              <a:latin typeface="+mn-lt"/>
            </a:endParaRPr>
          </a:p>
          <a:p>
            <a:pPr marL="161766" indent="0">
              <a:buNone/>
            </a:pPr>
            <a:endParaRPr lang="en-US" sz="1200" dirty="0">
              <a:solidFill>
                <a:schemeClr val="tx1"/>
              </a:solidFill>
              <a:latin typeface="+mn-lt"/>
            </a:endParaRPr>
          </a:p>
          <a:p>
            <a:pPr marL="161766" indent="0">
              <a:buNone/>
            </a:pPr>
            <a:r>
              <a:rPr lang="en-US" sz="1200" b="1" dirty="0">
                <a:solidFill>
                  <a:schemeClr val="tx1"/>
                </a:solidFill>
                <a:latin typeface="+mn-lt"/>
              </a:rPr>
              <a:t>References</a:t>
            </a:r>
          </a:p>
          <a:p>
            <a:pPr marL="161766" indent="0">
              <a:buNone/>
            </a:pPr>
            <a:r>
              <a:rPr lang="en-US" sz="1200" kern="1200" dirty="0">
                <a:solidFill>
                  <a:schemeClr val="tx1"/>
                </a:solidFill>
                <a:latin typeface="+mn-lt"/>
              </a:rPr>
              <a:t>American Dental Association [ADA]. (n.d.). Mouth Healthy: 10 things to know about your tot’s teeth. Retrieved from </a:t>
            </a:r>
            <a:r>
              <a:rPr lang="en-US" sz="1200" kern="1200" dirty="0">
                <a:solidFill>
                  <a:schemeClr val="tx1"/>
                </a:solidFill>
                <a:latin typeface="+mn-lt"/>
                <a:hlinkClick r:id="rId3">
                  <a:extLst>
                    <a:ext uri="{A12FA001-AC4F-418D-AE19-62706E023703}">
                      <ahyp:hlinkClr xmlns:ahyp="http://schemas.microsoft.com/office/drawing/2018/hyperlinkcolor" val="tx"/>
                    </a:ext>
                  </a:extLst>
                </a:hlinkClick>
              </a:rPr>
              <a:t>https://www.mouthhealthy.org/en/babies-and-kids/kids-quick-tips?utm_source=mouthhealthyorg&amp;utm_medium=mhkidsrotator&amp;utm_content=toothcare</a:t>
            </a:r>
            <a:endParaRPr lang="en-US" sz="1200" kern="1200" dirty="0">
              <a:solidFill>
                <a:schemeClr val="tx1"/>
              </a:solidFill>
              <a:latin typeface="+mn-lt"/>
            </a:endParaRPr>
          </a:p>
          <a:p>
            <a:pPr marL="167815" algn="l" defTabSz="966612">
              <a:buClr>
                <a:srgbClr val="000000"/>
              </a:buClr>
              <a:buSzPts val="1100"/>
              <a:defRPr/>
            </a:pPr>
            <a:endParaRPr lang="en-US" b="1" dirty="0"/>
          </a:p>
        </p:txBody>
      </p:sp>
      <p:sp>
        <p:nvSpPr>
          <p:cNvPr id="4" name="Slide Number Placeholder 3"/>
          <p:cNvSpPr>
            <a:spLocks noGrp="1"/>
          </p:cNvSpPr>
          <p:nvPr>
            <p:ph type="sldNum" sz="quarter" idx="5"/>
          </p:nvPr>
        </p:nvSpPr>
        <p:spPr/>
        <p:txBody>
          <a:bodyPr/>
          <a:lstStyle/>
          <a:p>
            <a:pPr marL="0" marR="0" lvl="0" indent="0" algn="r" defTabSz="483265" rtl="0" eaLnBrk="1" fontAlgn="auto" latinLnBrk="0" hangingPunct="1">
              <a:lnSpc>
                <a:spcPct val="100000"/>
              </a:lnSpc>
              <a:spcBef>
                <a:spcPts val="0"/>
              </a:spcBef>
              <a:spcAft>
                <a:spcPts val="0"/>
              </a:spcAft>
              <a:buClrTx/>
              <a:buSzTx/>
              <a:buFontTx/>
              <a:buNone/>
              <a:tabLst/>
              <a:defRPr/>
            </a:pPr>
            <a:fld id="{3D751C20-9505-47E9-9EB7-D1FC71FFC5E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265"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476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dirty="0">
                <a:solidFill>
                  <a:schemeClr val="tx1"/>
                </a:solidFill>
                <a:latin typeface="+mn-lt"/>
              </a:rPr>
              <a:t>Caring for Child’s Mouth </a:t>
            </a:r>
          </a:p>
          <a:p>
            <a:pPr marL="171450" indent="-171450">
              <a:buFont typeface="Arial" panose="020B0604020202020204" pitchFamily="34" charset="0"/>
              <a:buChar char="•"/>
            </a:pPr>
            <a:r>
              <a:rPr lang="en-US" sz="1200" dirty="0">
                <a:solidFill>
                  <a:schemeClr val="tx1"/>
                </a:solidFill>
                <a:latin typeface="+mn-lt"/>
              </a:rPr>
              <a:t>Another evidence-based practice that can reduce cavities are dental sealants, which provide more protection.</a:t>
            </a:r>
          </a:p>
          <a:p>
            <a:pPr marL="174708" indent="-174708">
              <a:buFont typeface="Arial" panose="020B0604020202020204" pitchFamily="34" charset="0"/>
              <a:buChar char="•"/>
            </a:pPr>
            <a:r>
              <a:rPr lang="en-US" sz="1200" dirty="0">
                <a:solidFill>
                  <a:schemeClr val="tx1"/>
                </a:solidFill>
                <a:latin typeface="+mn-lt"/>
              </a:rPr>
              <a:t>By age 6, kids develop their first adult molars. These teeth, located in the back, should stay in the mouth for life as they are very important to help chew foods.</a:t>
            </a:r>
          </a:p>
          <a:p>
            <a:pPr marL="174708" indent="-174708">
              <a:buFont typeface="Arial" panose="020B0604020202020204" pitchFamily="34" charset="0"/>
              <a:buChar char="•"/>
            </a:pPr>
            <a:r>
              <a:rPr lang="en-US" sz="1200" dirty="0">
                <a:solidFill>
                  <a:schemeClr val="tx1"/>
                </a:solidFill>
                <a:latin typeface="+mn-lt"/>
              </a:rPr>
              <a:t>To keep these teeth healthy, dental sealants may be recommended.</a:t>
            </a:r>
          </a:p>
          <a:p>
            <a:pPr marL="174708" indent="-174708">
              <a:buFont typeface="Arial" panose="020B0604020202020204" pitchFamily="34" charset="0"/>
              <a:buChar char="•"/>
            </a:pPr>
            <a:r>
              <a:rPr lang="en-US" sz="1200" dirty="0">
                <a:solidFill>
                  <a:schemeClr val="tx1"/>
                </a:solidFill>
                <a:latin typeface="+mn-lt"/>
              </a:rPr>
              <a:t>Dental sealants:</a:t>
            </a:r>
          </a:p>
          <a:p>
            <a:pPr marL="640594" lvl="1" indent="-174708">
              <a:buFont typeface="Arial" panose="020B0604020202020204" pitchFamily="34" charset="0"/>
              <a:buChar char="•"/>
            </a:pPr>
            <a:r>
              <a:rPr lang="en-US" sz="1200" dirty="0">
                <a:solidFill>
                  <a:schemeClr val="tx1"/>
                </a:solidFill>
                <a:latin typeface="+mn-lt"/>
              </a:rPr>
              <a:t>Are placed on healthy teeth that don’t have significant decay. </a:t>
            </a:r>
          </a:p>
          <a:p>
            <a:pPr marL="640594" lvl="1" indent="-174708">
              <a:buFont typeface="Arial" panose="020B0604020202020204" pitchFamily="34" charset="0"/>
              <a:buChar char="•"/>
            </a:pPr>
            <a:r>
              <a:rPr lang="en-US" sz="1200" dirty="0">
                <a:solidFill>
                  <a:schemeClr val="tx1"/>
                </a:solidFill>
                <a:latin typeface="+mn-lt"/>
              </a:rPr>
              <a:t>These molars have deep pits and grooves where sugary foods can get stuck and stay on there throughout the day. </a:t>
            </a:r>
          </a:p>
          <a:p>
            <a:pPr marL="640594" lvl="1" indent="-174708">
              <a:buFont typeface="Arial" panose="020B0604020202020204" pitchFamily="34" charset="0"/>
              <a:buChar char="•"/>
            </a:pPr>
            <a:r>
              <a:rPr lang="en-US" sz="1200" dirty="0">
                <a:solidFill>
                  <a:schemeClr val="tx1"/>
                </a:solidFill>
                <a:latin typeface="+mn-lt"/>
              </a:rPr>
              <a:t>Sealants coat the grooves of the teeth and can help to keep the chewing surfaces stay healthier, longer.</a:t>
            </a:r>
          </a:p>
          <a:p>
            <a:pPr marL="174708" indent="-174708" defTabSz="931774">
              <a:buClr>
                <a:schemeClr val="dk1"/>
              </a:buClr>
              <a:buSzPts val="1200"/>
              <a:buFont typeface="Arial" panose="020B0604020202020204" pitchFamily="34" charset="0"/>
              <a:buChar char="•"/>
              <a:defRPr/>
            </a:pPr>
            <a:r>
              <a:rPr lang="en-US" kern="1200" dirty="0">
                <a:solidFill>
                  <a:schemeClr val="tx1"/>
                </a:solidFill>
                <a:latin typeface="+mn-lt"/>
              </a:rPr>
              <a:t>In fact, The American Dental Association states that “Sealants work: sealants on permanent molars reduce the risk of dental decay by 80%”.</a:t>
            </a:r>
          </a:p>
          <a:p>
            <a:pPr marL="174708" indent="-174708" defTabSz="931774">
              <a:buClr>
                <a:schemeClr val="dk1"/>
              </a:buClr>
              <a:buSzPts val="1200"/>
              <a:buFont typeface="Arial" panose="020B0604020202020204" pitchFamily="34" charset="0"/>
              <a:buChar char="•"/>
              <a:defRPr/>
            </a:pPr>
            <a:r>
              <a:rPr lang="en-US" kern="1200" dirty="0">
                <a:solidFill>
                  <a:schemeClr val="tx1"/>
                </a:solidFill>
                <a:latin typeface="+mn-lt"/>
              </a:rPr>
              <a:t>That is why some schools have partnered with dental programs that come into classrooms to provide oral health education, screenings, fluoride varnish and sealants to consented children. A service such as this is convenient for parents/caregivers and allows many kids to have access to early, preventive care. </a:t>
            </a:r>
          </a:p>
          <a:p>
            <a:pPr marL="174708" indent="-174708" defTabSz="931774">
              <a:buClr>
                <a:schemeClr val="dk1"/>
              </a:buClr>
              <a:buSzPts val="1200"/>
              <a:buFont typeface="Arial" panose="020B0604020202020204" pitchFamily="34" charset="0"/>
              <a:buChar char="•"/>
              <a:defRPr/>
            </a:pPr>
            <a:r>
              <a:rPr lang="en-US" b="0" dirty="0">
                <a:solidFill>
                  <a:schemeClr val="tx1"/>
                </a:solidFill>
                <a:latin typeface="+mn-lt"/>
              </a:rPr>
              <a:t>Remember the combination of fluoride, sealants and foods you choose can help keep dental cavities away!</a:t>
            </a:r>
          </a:p>
          <a:p>
            <a:pPr marL="161766"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Early habits started at a young age, allow your child to take on personal oral health habits during their later years to </a:t>
            </a:r>
            <a:r>
              <a:rPr kumimoji="0" lang="en-US" sz="1200" b="1" i="1" u="none" strike="noStrike" kern="1200" cap="none" spc="0" normalizeH="0" baseline="0" noProof="0" dirty="0">
                <a:ln>
                  <a:noFill/>
                </a:ln>
                <a:solidFill>
                  <a:prstClr val="black"/>
                </a:solidFill>
                <a:effectLst/>
                <a:uLnTx/>
                <a:uFillTx/>
                <a:latin typeface="+mn-lt"/>
                <a:ea typeface="+mn-ea"/>
                <a:cs typeface="+mn-cs"/>
              </a:rPr>
              <a:t>keep teeth healthy for life!</a:t>
            </a:r>
          </a:p>
          <a:p>
            <a:pPr marL="161766" indent="0">
              <a:buNone/>
            </a:pPr>
            <a:endParaRPr lang="en-US" dirty="0">
              <a:solidFill>
                <a:schemeClr val="tx1"/>
              </a:solidFill>
              <a:latin typeface="+mn-lt"/>
            </a:endParaRPr>
          </a:p>
          <a:p>
            <a:pPr marL="161766" indent="0">
              <a:buNone/>
            </a:pPr>
            <a:endParaRPr lang="en-US" dirty="0">
              <a:solidFill>
                <a:schemeClr val="tx1"/>
              </a:solidFill>
              <a:latin typeface="+mn-lt"/>
            </a:endParaRPr>
          </a:p>
          <a:p>
            <a:pPr marL="161766" indent="0">
              <a:buNone/>
            </a:pPr>
            <a:r>
              <a:rPr lang="en-US" b="1" dirty="0">
                <a:solidFill>
                  <a:schemeClr val="tx1"/>
                </a:solidFill>
                <a:latin typeface="+mn-lt"/>
              </a:rPr>
              <a:t>References:</a:t>
            </a:r>
          </a:p>
          <a:p>
            <a:pPr marL="161766" indent="0">
              <a:buNone/>
            </a:pPr>
            <a:r>
              <a:rPr lang="en-US" dirty="0">
                <a:solidFill>
                  <a:schemeClr val="tx1"/>
                </a:solidFill>
                <a:latin typeface="+mn-lt"/>
              </a:rPr>
              <a:t>American Dental Association [ADA]. (n.d.) Oral health topics: Dental sealants. Retrieved from </a:t>
            </a:r>
            <a:r>
              <a:rPr lang="en-US" u="none" dirty="0">
                <a:solidFill>
                  <a:schemeClr val="tx1"/>
                </a:solidFill>
                <a:latin typeface="+mn-lt"/>
                <a:hlinkClick r:id="rId3">
                  <a:extLst>
                    <a:ext uri="{A12FA001-AC4F-418D-AE19-62706E023703}">
                      <ahyp:hlinkClr xmlns:ahyp="http://schemas.microsoft.com/office/drawing/2018/hyperlinkcolor" val="tx"/>
                    </a:ext>
                  </a:extLst>
                </a:hlinkClick>
              </a:rPr>
              <a:t>https://www.ada.org/en/member-center/oral-health-topics/dental-sealants</a:t>
            </a:r>
            <a:endParaRPr lang="en-US" u="none" dirty="0">
              <a:solidFill>
                <a:schemeClr val="tx1"/>
              </a:solidFill>
              <a:latin typeface="+mn-lt"/>
            </a:endParaRPr>
          </a:p>
          <a:p>
            <a:pPr marL="183451" lvl="0" indent="-174708">
              <a:buFont typeface="Arial" panose="020B0604020202020204" pitchFamily="34" charset="0"/>
              <a:buChar char="•"/>
            </a:pPr>
            <a:endParaRPr lang="en-US" sz="1200" dirty="0">
              <a:solidFill>
                <a:schemeClr val="tx1"/>
              </a:solidFill>
              <a:latin typeface="+mn-lt"/>
            </a:endParaRPr>
          </a:p>
          <a:p>
            <a:pPr marL="640594" lvl="1" indent="-174708">
              <a:buFont typeface="Arial" panose="020B0604020202020204" pitchFamily="34" charset="0"/>
              <a:buChar char="•"/>
            </a:pPr>
            <a:endParaRPr lang="en-US" sz="1200" dirty="0">
              <a:latin typeface="Trebuchet MS" panose="020B0603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DF1E4-D116-4926-A229-429D2C91DC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4881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1" dirty="0">
                <a:latin typeface="+mn-lt"/>
              </a:rPr>
              <a:t>Recap: 5 Steps of Prevention</a:t>
            </a:r>
          </a:p>
          <a:p>
            <a:pPr marL="228600" indent="-228600">
              <a:buFont typeface="+mj-lt"/>
              <a:buAutoNum type="arabicPeriod"/>
            </a:pPr>
            <a:r>
              <a:rPr lang="en-US" dirty="0">
                <a:latin typeface="+mn-lt"/>
              </a:rPr>
              <a:t>Brush 2x a day: Morning and Night.</a:t>
            </a:r>
          </a:p>
          <a:p>
            <a:pPr marL="228600" indent="-228600">
              <a:buFont typeface="+mj-lt"/>
              <a:buAutoNum type="arabicPeriod"/>
            </a:pPr>
            <a:r>
              <a:rPr lang="en-US" dirty="0">
                <a:latin typeface="+mn-lt"/>
              </a:rPr>
              <a:t>Floss at least 1x a day: Before bed – important after meals.</a:t>
            </a:r>
          </a:p>
          <a:p>
            <a:pPr marL="228600" indent="-228600">
              <a:buFont typeface="+mj-lt"/>
              <a:buAutoNum type="arabicPeriod"/>
            </a:pPr>
            <a:r>
              <a:rPr lang="en-US" dirty="0">
                <a:latin typeface="+mn-lt"/>
              </a:rPr>
              <a:t>Choose fluoride: toothpaste, mouthwash and systemic fluoride in tap water helps strengthen teeth and bones.</a:t>
            </a:r>
          </a:p>
          <a:p>
            <a:pPr marL="228600" indent="-228600">
              <a:buFont typeface="+mj-lt"/>
              <a:buAutoNum type="arabicPeriod"/>
            </a:pPr>
            <a:r>
              <a:rPr lang="en-US" dirty="0">
                <a:latin typeface="+mn-lt"/>
              </a:rPr>
              <a:t>Eat healthy meals: limit sugary foods and choose water for drinking.</a:t>
            </a:r>
          </a:p>
          <a:p>
            <a:pPr marL="228600" indent="-228600">
              <a:buFont typeface="+mj-lt"/>
              <a:buAutoNum type="arabicPeriod"/>
            </a:pPr>
            <a:r>
              <a:rPr lang="en-US" dirty="0">
                <a:latin typeface="+mn-lt"/>
              </a:rPr>
              <a:t>Maintain regular check-ups: See a dentist 2x a year. Don’t delay necessary treatment.</a:t>
            </a:r>
          </a:p>
          <a:p>
            <a:pPr marL="228600" indent="-228600">
              <a:buFont typeface="+mj-lt"/>
              <a:buAutoNum type="arabicPeriod"/>
            </a:pPr>
            <a:r>
              <a:rPr lang="en-US" dirty="0"/>
              <a:t>Schedule a baby’s first dental visit when their first tooth appears or by their first birthday, whichever comes first</a:t>
            </a:r>
            <a:endParaRPr lang="en-US" dirty="0">
              <a:latin typeface="+mn-lt"/>
            </a:endParaRPr>
          </a:p>
          <a:p>
            <a:pPr marL="0" indent="0">
              <a:buFont typeface="+mj-lt"/>
              <a:buNone/>
            </a:pPr>
            <a:endParaRPr lang="en-US" dirty="0">
              <a:latin typeface="+mn-lt"/>
            </a:endParaRPr>
          </a:p>
        </p:txBody>
      </p:sp>
      <p:sp>
        <p:nvSpPr>
          <p:cNvPr id="4" name="Slide Number Placeholder 3"/>
          <p:cNvSpPr>
            <a:spLocks noGrp="1"/>
          </p:cNvSpPr>
          <p:nvPr>
            <p:ph type="sldNum" sz="quarter" idx="5"/>
          </p:nvPr>
        </p:nvSpPr>
        <p:spPr/>
        <p:txBody>
          <a:bodyPr/>
          <a:lstStyle/>
          <a:p>
            <a:pPr marL="0" marR="0" lvl="0" indent="0" algn="r" defTabSz="457143" rtl="0" eaLnBrk="1" fontAlgn="auto" latinLnBrk="0" hangingPunct="1">
              <a:lnSpc>
                <a:spcPct val="100000"/>
              </a:lnSpc>
              <a:spcBef>
                <a:spcPts val="0"/>
              </a:spcBef>
              <a:spcAft>
                <a:spcPts val="0"/>
              </a:spcAft>
              <a:buClrTx/>
              <a:buSzTx/>
              <a:buFontTx/>
              <a:buNone/>
              <a:tabLst/>
              <a:defRPr/>
            </a:pPr>
            <a:fld id="{3D751C20-9505-47E9-9EB7-D1FC71FFC5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43"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03326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Community Oral Health Website:</a:t>
            </a:r>
          </a:p>
          <a:p>
            <a:pPr marL="628650" lvl="1" indent="-171450">
              <a:buFont typeface="Arial" panose="020B0604020202020204" pitchFamily="34" charset="0"/>
              <a:buChar char="•"/>
            </a:pPr>
            <a:r>
              <a:rPr lang="en-US" b="0" dirty="0"/>
              <a:t>To find local resources regarding oral health services and clinics within Contra Costa County. Please visit Contra Costa Health Services – Community Oral Health Website.</a:t>
            </a:r>
          </a:p>
        </p:txBody>
      </p:sp>
      <p:sp>
        <p:nvSpPr>
          <p:cNvPr id="4" name="Slide Number Placeholder 3"/>
          <p:cNvSpPr>
            <a:spLocks noGrp="1"/>
          </p:cNvSpPr>
          <p:nvPr>
            <p:ph type="sldNum" sz="quarter" idx="5"/>
          </p:nvPr>
        </p:nvSpPr>
        <p:spPr/>
        <p:txBody>
          <a:bodyPr/>
          <a:lstStyle/>
          <a:p>
            <a:pPr marL="0" marR="0" lvl="0" indent="0" algn="r" defTabSz="492447" rtl="0" eaLnBrk="1" fontAlgn="auto" latinLnBrk="0" hangingPunct="1">
              <a:lnSpc>
                <a:spcPct val="100000"/>
              </a:lnSpc>
              <a:spcBef>
                <a:spcPts val="0"/>
              </a:spcBef>
              <a:spcAft>
                <a:spcPts val="0"/>
              </a:spcAft>
              <a:buClrTx/>
              <a:buSzTx/>
              <a:buFontTx/>
              <a:buNone/>
              <a:tabLst/>
              <a:defRPr/>
            </a:pPr>
            <a:fld id="{534B03FA-7ECF-4E8E-8676-DF7ABB6FBE3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9244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57445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Presentation Closing:</a:t>
            </a:r>
          </a:p>
          <a:p>
            <a:pPr marL="645376" lvl="1" indent="-188176">
              <a:buFont typeface="Arial" panose="020B0604020202020204" pitchFamily="34" charset="0"/>
              <a:buChar char="•"/>
            </a:pPr>
            <a:r>
              <a:rPr lang="en-US" dirty="0"/>
              <a:t>Provide presenting staff contact information– and Community Oral Health Program contact information.</a:t>
            </a:r>
            <a:endParaRPr lang="en-US" b="0" dirty="0"/>
          </a:p>
          <a:p>
            <a:pPr marL="645376" lvl="1" indent="-188176" defTabSz="984893">
              <a:buFont typeface="Arial" panose="020B0604020202020204" pitchFamily="34" charset="0"/>
              <a:buChar char="•"/>
              <a:defRPr/>
            </a:pPr>
            <a:r>
              <a:rPr lang="en-US" b="0" dirty="0"/>
              <a:t>Thank participants – remind audience, the Contra Costa Oral Health Program provides presentation resources online at </a:t>
            </a:r>
            <a:r>
              <a:rPr lang="en-US" b="0" u="sng" dirty="0"/>
              <a:t>cchealth.org/dental.</a:t>
            </a:r>
          </a:p>
          <a:p>
            <a:pPr marL="0" indent="0">
              <a:buFont typeface="Arial" panose="020B0604020202020204" pitchFamily="34" charset="0"/>
              <a:buNone/>
            </a:pPr>
            <a:endParaRPr lang="en-US" b="0" dirty="0"/>
          </a:p>
          <a:p>
            <a:pPr marL="188176" indent="-188176">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defTabSz="465887">
              <a:defRPr/>
            </a:pPr>
            <a:fld id="{E945D5A5-EBB2-49C4-BC49-702B8736C948}" type="slidenum">
              <a:rPr lang="en-US">
                <a:solidFill>
                  <a:prstClr val="black"/>
                </a:solidFill>
                <a:latin typeface="Calibri" panose="020F0502020204030204"/>
              </a:rPr>
              <a:pPr defTabSz="465887">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3039941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latin typeface="+mn-lt"/>
              </a:rPr>
              <a:t>Oral Health Matters for You and Baby:</a:t>
            </a:r>
          </a:p>
          <a:p>
            <a:pPr marL="174708" indent="-174708" defTabSz="931774">
              <a:buClrTx/>
              <a:buSzTx/>
              <a:buFont typeface="Arial" panose="020B0604020202020204" pitchFamily="34" charset="0"/>
              <a:buChar char="•"/>
              <a:defRPr/>
            </a:pPr>
            <a:r>
              <a:rPr lang="en-US" sz="1200" kern="1200" dirty="0">
                <a:solidFill>
                  <a:schemeClr val="tx1"/>
                </a:solidFill>
                <a:latin typeface="+mn-lt"/>
              </a:rPr>
              <a:t>Oral health refers to the well being of the structures around both inside and outside your mouth. For example, it can include parts like your tongue, lips, teeth and muscles that help you smile.</a:t>
            </a:r>
          </a:p>
          <a:p>
            <a:pPr marL="174708" indent="-174708" defTabSz="931774">
              <a:buClrTx/>
              <a:buSzTx/>
              <a:buFont typeface="Arial" panose="020B0604020202020204" pitchFamily="34" charset="0"/>
              <a:buChar char="•"/>
              <a:defRPr/>
            </a:pPr>
            <a:r>
              <a:rPr lang="en-US" sz="1200" kern="1200" dirty="0">
                <a:solidFill>
                  <a:schemeClr val="tx1"/>
                </a:solidFill>
                <a:latin typeface="+mn-lt"/>
              </a:rPr>
              <a:t>Everyday we need our teeth and gums to do simple, but important things like talk, smile, chew and eat foods that help keep our body healthy.</a:t>
            </a:r>
          </a:p>
          <a:p>
            <a:pPr marL="174708" indent="-174708" defTabSz="931774">
              <a:buClrTx/>
              <a:buSzTx/>
              <a:buFont typeface="Arial" panose="020B0604020202020204" pitchFamily="34" charset="0"/>
              <a:buChar char="•"/>
              <a:defRPr/>
            </a:pPr>
            <a:r>
              <a:rPr lang="en-US" sz="1200" kern="1200" dirty="0">
                <a:solidFill>
                  <a:schemeClr val="tx1"/>
                </a:solidFill>
                <a:latin typeface="+mn-lt"/>
              </a:rPr>
              <a:t>It’s also very important for expectant mothers to pay attention early so they can get a head start on:</a:t>
            </a:r>
          </a:p>
          <a:p>
            <a:pPr marL="640594" lvl="1" indent="-174708" defTabSz="931774">
              <a:buClrTx/>
              <a:buSzTx/>
              <a:buFont typeface="Arial" panose="020B0604020202020204" pitchFamily="34" charset="0"/>
              <a:buChar char="•"/>
              <a:defRPr/>
            </a:pPr>
            <a:r>
              <a:rPr lang="en-US" sz="1200" kern="1200" dirty="0">
                <a:solidFill>
                  <a:schemeClr val="tx1"/>
                </a:solidFill>
                <a:latin typeface="+mn-lt"/>
              </a:rPr>
              <a:t>Being able to eat well and pass on those important nutrients to their baby</a:t>
            </a:r>
          </a:p>
          <a:p>
            <a:pPr marL="640594" lvl="1" indent="-174708" defTabSz="931774">
              <a:buClrTx/>
              <a:buSzTx/>
              <a:buFont typeface="Arial" panose="020B0604020202020204" pitchFamily="34" charset="0"/>
              <a:buChar char="•"/>
              <a:defRPr/>
            </a:pPr>
            <a:r>
              <a:rPr lang="en-US" sz="1200" kern="1200" dirty="0">
                <a:solidFill>
                  <a:schemeClr val="tx1"/>
                </a:solidFill>
                <a:latin typeface="+mn-lt"/>
              </a:rPr>
              <a:t>Making it easier to care for their own mouth as they start their pregnancy journey</a:t>
            </a:r>
          </a:p>
          <a:p>
            <a:pPr marL="640594" lvl="1" indent="-174708" defTabSz="931774">
              <a:buClrTx/>
              <a:buSzTx/>
              <a:buFont typeface="Arial" panose="020B0604020202020204" pitchFamily="34" charset="0"/>
              <a:buChar char="•"/>
              <a:defRPr/>
            </a:pPr>
            <a:r>
              <a:rPr lang="en-US" sz="1200" kern="1200" dirty="0">
                <a:solidFill>
                  <a:schemeClr val="tx1"/>
                </a:solidFill>
                <a:latin typeface="+mn-lt"/>
              </a:rPr>
              <a:t>Reducing cavity causing bacteria which can get passed on to their little ones</a:t>
            </a:r>
          </a:p>
          <a:p>
            <a:pPr marL="174708" marR="0" lvl="0" indent="-174708"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rPr>
              <a:t>Finally, by learning and practicing good oral habits now, parents serve as positive role models for future successful family dental check ups!  It is i</a:t>
            </a:r>
            <a:r>
              <a:rPr lang="en-US" sz="1200" dirty="0">
                <a:solidFill>
                  <a:schemeClr val="tx1"/>
                </a:solidFill>
                <a:latin typeface="+mn-lt"/>
              </a:rPr>
              <a:t>mportant to serve as a good role model for healthy habits and positive dental check ups.</a:t>
            </a:r>
          </a:p>
          <a:p>
            <a:pPr marL="0" indent="0" defTabSz="931774">
              <a:buClrTx/>
              <a:buSzTx/>
              <a:buFont typeface="Arial" panose="020B0604020202020204" pitchFamily="34" charset="0"/>
              <a:buNone/>
              <a:defRPr/>
            </a:pPr>
            <a:endParaRPr lang="en-US" sz="1200" kern="1200" dirty="0">
              <a:solidFill>
                <a:schemeClr val="tx1"/>
              </a:solidFill>
              <a:latin typeface="Trebuchet MS" panose="020B0603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83265" rtl="0" eaLnBrk="1" fontAlgn="auto" latinLnBrk="0" hangingPunct="1">
              <a:lnSpc>
                <a:spcPct val="100000"/>
              </a:lnSpc>
              <a:spcBef>
                <a:spcPts val="0"/>
              </a:spcBef>
              <a:spcAft>
                <a:spcPts val="0"/>
              </a:spcAft>
              <a:buClrTx/>
              <a:buSzTx/>
              <a:buFontTx/>
              <a:buNone/>
              <a:tabLst/>
              <a:defRPr/>
            </a:pPr>
            <a:fld id="{3D751C20-9505-47E9-9EB7-D1FC71FFC5E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26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476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What Makes Up Healthy Teeth And Gums?</a:t>
            </a:r>
          </a:p>
          <a:p>
            <a:pPr marL="171450" indent="-171450">
              <a:buFont typeface="Arial" panose="020B0604020202020204" pitchFamily="34" charset="0"/>
              <a:buChar char="•"/>
            </a:pPr>
            <a:r>
              <a:rPr lang="en-US" sz="1200" b="0" dirty="0">
                <a:latin typeface="+mn-lt"/>
              </a:rPr>
              <a:t>In order to understand how to keep our mouth healthy, let’s first look at what normal or healthy teeth look like. </a:t>
            </a:r>
          </a:p>
          <a:p>
            <a:pPr marL="171450" indent="-171450">
              <a:buFont typeface="Arial" panose="020B0604020202020204" pitchFamily="34" charset="0"/>
              <a:buChar char="•"/>
            </a:pPr>
            <a:r>
              <a:rPr lang="en-US" sz="1200" b="0" dirty="0">
                <a:latin typeface="+mn-lt"/>
              </a:rPr>
              <a:t>If we were to slice a tooth, this is what you would see:</a:t>
            </a:r>
          </a:p>
          <a:p>
            <a:pPr marL="628650" lvl="1" indent="-171450">
              <a:buFont typeface="Arial" panose="020B0604020202020204" pitchFamily="34" charset="0"/>
              <a:buChar char="•"/>
            </a:pPr>
            <a:r>
              <a:rPr lang="en-US" sz="1200" b="0" dirty="0">
                <a:latin typeface="+mn-lt"/>
              </a:rPr>
              <a:t>The first or outer layer is called the </a:t>
            </a:r>
            <a:r>
              <a:rPr lang="en-US" sz="1200" b="1" dirty="0">
                <a:latin typeface="+mn-lt"/>
              </a:rPr>
              <a:t>Enamel.</a:t>
            </a:r>
          </a:p>
          <a:p>
            <a:pPr marL="1085850" lvl="2" indent="-171450">
              <a:buFont typeface="Arial" panose="020B0604020202020204" pitchFamily="34" charset="0"/>
              <a:buChar char="•"/>
            </a:pPr>
            <a:r>
              <a:rPr lang="en-US" sz="1200" b="0" dirty="0">
                <a:latin typeface="+mn-lt"/>
              </a:rPr>
              <a:t>It is a hard, protective covering and in fact, it is the hardest substance in our body! </a:t>
            </a:r>
            <a:endParaRPr lang="en-US" sz="1200" b="1" dirty="0">
              <a:latin typeface="+mn-lt"/>
            </a:endParaRPr>
          </a:p>
          <a:p>
            <a:pPr marL="628650" lvl="1" indent="-171450">
              <a:buFont typeface="Arial" panose="020B0604020202020204" pitchFamily="34" charset="0"/>
              <a:buChar char="•"/>
            </a:pPr>
            <a:r>
              <a:rPr lang="en-US" sz="1200" b="0" dirty="0">
                <a:latin typeface="+mn-lt"/>
              </a:rPr>
              <a:t>The next layer which is a bit softer and more yellowish is called the </a:t>
            </a:r>
            <a:r>
              <a:rPr lang="en-US" sz="1200" b="1" dirty="0">
                <a:latin typeface="+mn-lt"/>
              </a:rPr>
              <a:t>Dentin. </a:t>
            </a:r>
            <a:endParaRPr lang="en-US" sz="1200" b="0" dirty="0">
              <a:latin typeface="+mn-lt"/>
            </a:endParaRPr>
          </a:p>
          <a:p>
            <a:pPr marL="1085850" lvl="2" indent="-171450">
              <a:buFont typeface="Arial" panose="020B0604020202020204" pitchFamily="34" charset="0"/>
              <a:buChar char="•"/>
            </a:pPr>
            <a:r>
              <a:rPr lang="en-US" sz="1200" b="0" dirty="0">
                <a:latin typeface="+mn-lt"/>
              </a:rPr>
              <a:t>Is it made up of channels that pass along sensations like pressure, hot or cold onto the next layer called the pulp.</a:t>
            </a:r>
          </a:p>
          <a:p>
            <a:pPr marL="628650" lvl="1" indent="-171450">
              <a:buFont typeface="Arial" panose="020B0604020202020204" pitchFamily="34" charset="0"/>
              <a:buChar char="•"/>
            </a:pPr>
            <a:r>
              <a:rPr lang="en-US" sz="1200" b="0" dirty="0">
                <a:latin typeface="+mn-lt"/>
              </a:rPr>
              <a:t>The </a:t>
            </a:r>
            <a:r>
              <a:rPr lang="en-US" sz="1200" b="1" dirty="0">
                <a:latin typeface="+mn-lt"/>
              </a:rPr>
              <a:t>pulp</a:t>
            </a:r>
            <a:r>
              <a:rPr lang="en-US" sz="1200" b="0" dirty="0">
                <a:latin typeface="+mn-lt"/>
              </a:rPr>
              <a:t> is where the nerves and blood supply are.</a:t>
            </a:r>
          </a:p>
          <a:p>
            <a:pPr marL="628650" lvl="1" indent="-171450">
              <a:buFont typeface="Arial" panose="020B0604020202020204" pitchFamily="34" charset="0"/>
              <a:buChar char="•"/>
            </a:pPr>
            <a:r>
              <a:rPr lang="en-US" sz="1200" b="0" dirty="0">
                <a:latin typeface="+mn-lt"/>
              </a:rPr>
              <a:t>It is also important to point out the </a:t>
            </a:r>
            <a:r>
              <a:rPr lang="en-US" sz="1200" b="1" dirty="0">
                <a:latin typeface="+mn-lt"/>
              </a:rPr>
              <a:t>gums or gingiva,</a:t>
            </a:r>
            <a:r>
              <a:rPr lang="en-US" sz="1200" b="0" dirty="0">
                <a:latin typeface="+mn-lt"/>
              </a:rPr>
              <a:t> which is the pink tissue that surrounds and supports bone and teeth.</a:t>
            </a:r>
          </a:p>
          <a:p>
            <a:pPr marL="628650" lvl="1" indent="-171450">
              <a:buFont typeface="Arial" panose="020B0604020202020204" pitchFamily="34" charset="0"/>
              <a:buChar char="•"/>
            </a:pPr>
            <a:r>
              <a:rPr lang="en-US" sz="1200" b="0" dirty="0">
                <a:latin typeface="+mn-lt"/>
              </a:rPr>
              <a:t>Healthy and stable teeth and gums allows us to comfortably do the things we talked about before. </a:t>
            </a:r>
          </a:p>
          <a:p>
            <a:pPr marL="914400" lvl="2" indent="0">
              <a:buFont typeface="Arial" panose="020B0604020202020204" pitchFamily="34" charset="0"/>
              <a:buNone/>
            </a:pPr>
            <a:endParaRPr lang="en-US" sz="1200" b="0" dirty="0">
              <a:latin typeface="+mn-lt"/>
            </a:endParaRPr>
          </a:p>
          <a:p>
            <a:pPr marL="1085850" lvl="2" indent="-171450">
              <a:buFont typeface="Arial" panose="020B0604020202020204" pitchFamily="34" charset="0"/>
              <a:buChar char="•"/>
            </a:pPr>
            <a:endParaRPr lang="en-US" sz="1200" b="0" dirty="0">
              <a:latin typeface="+mn-lt"/>
            </a:endParaRPr>
          </a:p>
          <a:p>
            <a:pPr marL="914400" lvl="2" indent="0">
              <a:buFont typeface="Arial" panose="020B0604020202020204" pitchFamily="34" charset="0"/>
              <a:buNone/>
            </a:pPr>
            <a:endParaRPr lang="en-US" sz="1200" b="0" dirty="0">
              <a:latin typeface="+mn-lt"/>
            </a:endParaRPr>
          </a:p>
        </p:txBody>
      </p:sp>
      <p:sp>
        <p:nvSpPr>
          <p:cNvPr id="4" name="Slide Number Placeholder 3"/>
          <p:cNvSpPr>
            <a:spLocks noGrp="1"/>
          </p:cNvSpPr>
          <p:nvPr>
            <p:ph type="sldNum" sz="quarter" idx="5"/>
          </p:nvPr>
        </p:nvSpPr>
        <p:spPr/>
        <p:txBody>
          <a:bodyPr/>
          <a:lstStyle/>
          <a:p>
            <a:pPr marL="0" marR="0" lvl="0" indent="0" algn="r" defTabSz="483265" rtl="0" eaLnBrk="1" fontAlgn="auto" latinLnBrk="0" hangingPunct="1">
              <a:lnSpc>
                <a:spcPct val="100000"/>
              </a:lnSpc>
              <a:spcBef>
                <a:spcPts val="0"/>
              </a:spcBef>
              <a:spcAft>
                <a:spcPts val="0"/>
              </a:spcAft>
              <a:buClrTx/>
              <a:buSzTx/>
              <a:buFontTx/>
              <a:buNone/>
              <a:tabLst/>
              <a:defRPr/>
            </a:pPr>
            <a:fld id="{3D751C20-9505-47E9-9EB7-D1FC71FFC5E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265"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527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solidFill>
                  <a:schemeClr val="tx1"/>
                </a:solidFill>
                <a:latin typeface="+mn-lt"/>
              </a:rPr>
              <a:t>Common Dental</a:t>
            </a:r>
            <a:r>
              <a:rPr lang="en-US" b="1" u="none" baseline="0" dirty="0">
                <a:solidFill>
                  <a:schemeClr val="tx1"/>
                </a:solidFill>
                <a:latin typeface="+mn-lt"/>
              </a:rPr>
              <a:t> Problems:</a:t>
            </a:r>
            <a:endParaRPr lang="en-US" b="0" u="none" baseline="0" dirty="0">
              <a:solidFill>
                <a:schemeClr val="tx1"/>
              </a:solidFill>
              <a:latin typeface="+mn-lt"/>
            </a:endParaRPr>
          </a:p>
          <a:p>
            <a:pPr marL="171450" indent="-171450">
              <a:buFont typeface="Arial" panose="020B0604020202020204" pitchFamily="34" charset="0"/>
              <a:buChar char="•"/>
            </a:pPr>
            <a:r>
              <a:rPr lang="en-US" b="0" dirty="0">
                <a:solidFill>
                  <a:schemeClr val="tx1"/>
                </a:solidFill>
                <a:latin typeface="+mn-lt"/>
              </a:rPr>
              <a:t>When teeth and gums are diseased, there are a few terms used to describe these problems:</a:t>
            </a:r>
          </a:p>
          <a:p>
            <a:pPr marL="171450" indent="-171450">
              <a:buFont typeface="Arial"/>
              <a:buChar char="•"/>
            </a:pPr>
            <a:r>
              <a:rPr lang="en-US" b="0" dirty="0">
                <a:solidFill>
                  <a:schemeClr val="tx1"/>
                </a:solidFill>
                <a:latin typeface="+mn-lt"/>
              </a:rPr>
              <a:t>You may have heard words like </a:t>
            </a:r>
            <a:r>
              <a:rPr lang="en-US" b="0" u="sng" dirty="0">
                <a:solidFill>
                  <a:schemeClr val="tx1"/>
                </a:solidFill>
                <a:latin typeface="+mn-lt"/>
              </a:rPr>
              <a:t>dental caries, tooth decay or cavities </a:t>
            </a:r>
            <a:r>
              <a:rPr lang="en-US" b="0" dirty="0">
                <a:solidFill>
                  <a:schemeClr val="tx1"/>
                </a:solidFill>
                <a:latin typeface="+mn-lt"/>
              </a:rPr>
              <a:t>which all refer to same process. Cavities form when the enamel or hard, outer layer of the tooth breaks down and creates a hole or cavity in the tooth. We’ll go over that in more detail on the next slide. </a:t>
            </a:r>
          </a:p>
          <a:p>
            <a:pPr marL="171450" indent="-171450">
              <a:buFont typeface="Arial"/>
              <a:buChar char="•"/>
            </a:pPr>
            <a:r>
              <a:rPr lang="en-US" b="0" dirty="0">
                <a:solidFill>
                  <a:schemeClr val="tx1"/>
                </a:solidFill>
                <a:latin typeface="+mn-lt"/>
              </a:rPr>
              <a:t>Another term, you may have heard is gingivitis or gum disease. It starts when plaque and leftover food builds up on teeth and does not get properly cleaned away. </a:t>
            </a:r>
          </a:p>
          <a:p>
            <a:pPr marL="171450" indent="-171450">
              <a:buFont typeface="Arial"/>
              <a:buChar char="•"/>
            </a:pPr>
            <a:r>
              <a:rPr lang="en-US" b="0" u="sng" dirty="0">
                <a:solidFill>
                  <a:schemeClr val="tx1"/>
                </a:solidFill>
                <a:latin typeface="+mn-lt"/>
              </a:rPr>
              <a:t>Plaque</a:t>
            </a:r>
            <a:r>
              <a:rPr lang="en-US" b="0" dirty="0">
                <a:solidFill>
                  <a:schemeClr val="tx1"/>
                </a:solidFill>
                <a:latin typeface="+mn-lt"/>
              </a:rPr>
              <a:t> is a soft, sticky film full of bacteria that forms on your teeth everyday. If it’s not removed by brushing and flossing, it can cause red, swollen and puffy gums.</a:t>
            </a:r>
          </a:p>
          <a:p>
            <a:pPr marL="171450" indent="-171450">
              <a:buFont typeface="Arial"/>
              <a:buChar char="•"/>
            </a:pPr>
            <a:r>
              <a:rPr lang="en-US" kern="1200" dirty="0">
                <a:solidFill>
                  <a:schemeClr val="tx1"/>
                </a:solidFill>
                <a:latin typeface="+mn-lt"/>
              </a:rPr>
              <a:t>Over time, if the plaque is not removed it can also harden into something called tartar or calculus.  This can continue to cause irritated, bleeding gums which can eventually trigger an inflammation process that leads to the destruction of bone surrounding the tooth. That means over time, </a:t>
            </a:r>
            <a:r>
              <a:rPr lang="en-US" b="1" kern="1200" dirty="0">
                <a:solidFill>
                  <a:schemeClr val="tx1"/>
                </a:solidFill>
                <a:latin typeface="+mn-lt"/>
              </a:rPr>
              <a:t>without </a:t>
            </a:r>
            <a:r>
              <a:rPr lang="en-US" b="0" kern="1200" dirty="0">
                <a:solidFill>
                  <a:schemeClr val="tx1"/>
                </a:solidFill>
                <a:latin typeface="+mn-lt"/>
              </a:rPr>
              <a:t>proper care,</a:t>
            </a:r>
            <a:r>
              <a:rPr lang="en-US" kern="1200" dirty="0">
                <a:solidFill>
                  <a:schemeClr val="tx1"/>
                </a:solidFill>
                <a:latin typeface="+mn-lt"/>
              </a:rPr>
              <a:t> teeth can get wiggly and may eventually fall out. </a:t>
            </a:r>
          </a:p>
          <a:p>
            <a:pPr marL="171450" indent="-171450">
              <a:buFont typeface="Arial"/>
              <a:buChar char="•"/>
            </a:pPr>
            <a:endParaRPr lang="en-US" kern="1200" dirty="0">
              <a:solidFill>
                <a:schemeClr val="tx1"/>
              </a:solidFill>
              <a:latin typeface="+mn-lt"/>
            </a:endParaRPr>
          </a:p>
          <a:p>
            <a:pPr marL="0" indent="0">
              <a:buFont typeface="Arial"/>
              <a:buNone/>
            </a:pPr>
            <a:endParaRPr lang="en-US" kern="1200" dirty="0">
              <a:solidFill>
                <a:schemeClr val="tx1"/>
              </a:solidFill>
              <a:latin typeface="+mn-lt"/>
            </a:endParaRPr>
          </a:p>
          <a:p>
            <a:endParaRPr lang="en-US" b="0" i="0" dirty="0">
              <a:solidFill>
                <a:schemeClr val="tx1"/>
              </a:solidFill>
              <a:latin typeface="+mn-lt"/>
            </a:endParaRPr>
          </a:p>
          <a:p>
            <a:r>
              <a:rPr lang="en-US" b="1" i="0" dirty="0">
                <a:solidFill>
                  <a:schemeClr val="tx1"/>
                </a:solidFill>
                <a:latin typeface="+mn-lt"/>
              </a:rPr>
              <a:t>References:</a:t>
            </a:r>
          </a:p>
          <a:p>
            <a:pPr marL="0" indent="0" defTabSz="931774">
              <a:buClrTx/>
              <a:buSzTx/>
              <a:buNone/>
              <a:defRPr/>
            </a:pPr>
            <a:r>
              <a:rPr lang="en-US" dirty="0">
                <a:solidFill>
                  <a:schemeClr val="tx1"/>
                </a:solidFill>
                <a:latin typeface="+mn-lt"/>
              </a:rPr>
              <a:t>American Dental Association: Mouth Healthy. (n.d. a). Decay. Retrieved from </a:t>
            </a:r>
            <a:r>
              <a:rPr lang="en-US" u="none" dirty="0">
                <a:solidFill>
                  <a:schemeClr val="tx1"/>
                </a:solidFill>
                <a:latin typeface="+mn-lt"/>
                <a:hlinkClick r:id="rId3">
                  <a:extLst>
                    <a:ext uri="{A12FA001-AC4F-418D-AE19-62706E023703}">
                      <ahyp:hlinkClr xmlns:ahyp="http://schemas.microsoft.com/office/drawing/2018/hyperlinkcolor" val="tx"/>
                    </a:ext>
                  </a:extLst>
                </a:hlinkClick>
              </a:rPr>
              <a:t>https://www.mouthhealthy.org/en/az-topics/d/decay#:~:text=Tooth%20decay%20is%20the%20destruction,acids%20that%20attack%20tooth%20enamel.</a:t>
            </a:r>
            <a:endParaRPr lang="en-US" u="none" dirty="0">
              <a:solidFill>
                <a:schemeClr val="tx1"/>
              </a:solidFill>
              <a:latin typeface="+mn-lt"/>
            </a:endParaRPr>
          </a:p>
          <a:p>
            <a:pPr marL="0" indent="0" defTabSz="931774">
              <a:buClrTx/>
              <a:buSzTx/>
              <a:buNone/>
              <a:defRPr/>
            </a:pPr>
            <a:endParaRPr lang="en-US" dirty="0">
              <a:solidFill>
                <a:schemeClr val="tx1"/>
              </a:solidFill>
              <a:latin typeface="+mn-lt"/>
            </a:endParaRPr>
          </a:p>
          <a:p>
            <a:pPr marL="0" indent="0" defTabSz="931774">
              <a:buClrTx/>
              <a:buSzTx/>
              <a:buNone/>
              <a:defRPr/>
            </a:pPr>
            <a:r>
              <a:rPr lang="en-US" dirty="0">
                <a:solidFill>
                  <a:schemeClr val="tx1"/>
                </a:solidFill>
                <a:latin typeface="+mn-lt"/>
              </a:rPr>
              <a:t>American Dental Association: Mouth Healthy. (n.d. b). Gum disease. Retrieved from </a:t>
            </a:r>
            <a:r>
              <a:rPr lang="en-US" u="none" dirty="0">
                <a:solidFill>
                  <a:schemeClr val="tx1"/>
                </a:solidFill>
                <a:latin typeface="+mn-lt"/>
                <a:hlinkClick r:id="rId4">
                  <a:extLst>
                    <a:ext uri="{A12FA001-AC4F-418D-AE19-62706E023703}">
                      <ahyp:hlinkClr xmlns:ahyp="http://schemas.microsoft.com/office/drawing/2018/hyperlinkcolor" val="tx"/>
                    </a:ext>
                  </a:extLst>
                </a:hlinkClick>
              </a:rPr>
              <a:t>https://www.mouthhealthy.org/en/az-topics/g/gum-disease</a:t>
            </a:r>
            <a:endParaRPr lang="en-US" u="none" dirty="0">
              <a:solidFill>
                <a:schemeClr val="tx1"/>
              </a:solidFill>
              <a:latin typeface="+mn-lt"/>
            </a:endParaRPr>
          </a:p>
          <a:p>
            <a:endParaRPr lang="en-US" dirty="0"/>
          </a:p>
          <a:p>
            <a:pPr marL="9010" defTabSz="966529">
              <a:defRPr/>
            </a:pPr>
            <a:endParaRPr lang="en-US" b="1" dirty="0"/>
          </a:p>
        </p:txBody>
      </p:sp>
      <p:sp>
        <p:nvSpPr>
          <p:cNvPr id="4" name="Slide Number Placeholder 3"/>
          <p:cNvSpPr>
            <a:spLocks noGrp="1"/>
          </p:cNvSpPr>
          <p:nvPr>
            <p:ph type="sldNum" sz="quarter" idx="5"/>
          </p:nvPr>
        </p:nvSpPr>
        <p:spPr/>
        <p:txBody>
          <a:bodyPr/>
          <a:lstStyle/>
          <a:p>
            <a:pPr marL="0" marR="0" lvl="0" indent="0" algn="r" defTabSz="483265" rtl="0" eaLnBrk="1" fontAlgn="auto" latinLnBrk="0" hangingPunct="1">
              <a:lnSpc>
                <a:spcPct val="100000"/>
              </a:lnSpc>
              <a:spcBef>
                <a:spcPts val="0"/>
              </a:spcBef>
              <a:spcAft>
                <a:spcPts val="0"/>
              </a:spcAft>
              <a:buClrTx/>
              <a:buSzTx/>
              <a:buFontTx/>
              <a:buNone/>
              <a:tabLst/>
              <a:defRPr/>
            </a:pPr>
            <a:fld id="{3D751C20-9505-47E9-9EB7-D1FC71FFC5E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265"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3472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mn-lt"/>
              </a:rPr>
              <a:t>The Decay Process:</a:t>
            </a:r>
          </a:p>
          <a:p>
            <a:pPr marL="171450" indent="-171450">
              <a:buFont typeface="Arial" panose="020B0604020202020204" pitchFamily="34" charset="0"/>
              <a:buChar char="•"/>
            </a:pPr>
            <a:r>
              <a:rPr lang="en-US" b="0" i="0" baseline="0" dirty="0">
                <a:latin typeface="+mn-lt"/>
              </a:rPr>
              <a:t>So how does </a:t>
            </a:r>
            <a:r>
              <a:rPr lang="en-US" b="1" i="0" u="sng" baseline="0" dirty="0">
                <a:latin typeface="+mn-lt"/>
              </a:rPr>
              <a:t>the strongest </a:t>
            </a:r>
            <a:r>
              <a:rPr lang="en-US" b="0" i="0" baseline="0" dirty="0">
                <a:latin typeface="+mn-lt"/>
              </a:rPr>
              <a:t>substance in the body, enamel get destroyed?</a:t>
            </a:r>
          </a:p>
          <a:p>
            <a:pPr marL="628650" lvl="1" indent="-171450" defTabSz="931774" fontAlgn="base">
              <a:buClrTx/>
              <a:buSzTx/>
              <a:buFont typeface="Arial" panose="020B0604020202020204" pitchFamily="34" charset="0"/>
              <a:buChar char="•"/>
              <a:defRPr/>
            </a:pPr>
            <a:r>
              <a:rPr lang="en-US" sz="1200" dirty="0">
                <a:latin typeface="+mn-lt"/>
              </a:rPr>
              <a:t>Well, it all begins with:</a:t>
            </a:r>
          </a:p>
          <a:p>
            <a:pPr marL="631908" lvl="1" indent="-174708" defTabSz="931774" fontAlgn="base">
              <a:buClrTx/>
              <a:buSzTx/>
              <a:buFont typeface="Arial" panose="020B0604020202020204" pitchFamily="34" charset="0"/>
              <a:buChar char="•"/>
              <a:defRPr/>
            </a:pPr>
            <a:r>
              <a:rPr lang="en-US" sz="1200" dirty="0">
                <a:latin typeface="+mn-lt"/>
              </a:rPr>
              <a:t>Bacteria that can be found in the mouth, plus a diet full of </a:t>
            </a:r>
            <a:r>
              <a:rPr lang="en-US" sz="1200" b="1" dirty="0">
                <a:latin typeface="+mn-lt"/>
              </a:rPr>
              <a:t>processed, sugary foods or drinks </a:t>
            </a:r>
            <a:r>
              <a:rPr lang="en-US" sz="1200" dirty="0">
                <a:latin typeface="+mn-lt"/>
              </a:rPr>
              <a:t>can lead to an acid attack.</a:t>
            </a:r>
          </a:p>
          <a:p>
            <a:pPr marL="631908" lvl="1" indent="-174708" defTabSz="931774" fontAlgn="base">
              <a:buClrTx/>
              <a:buSzTx/>
              <a:buFont typeface="Arial" panose="020B0604020202020204" pitchFamily="34" charset="0"/>
              <a:buChar char="•"/>
              <a:defRPr/>
            </a:pPr>
            <a:r>
              <a:rPr lang="en-US" sz="1200" dirty="0">
                <a:latin typeface="+mn-lt"/>
              </a:rPr>
              <a:t>The bacteria feeds on these sugars leaving an acidic environment in our mouth. </a:t>
            </a:r>
          </a:p>
        </p:txBody>
      </p:sp>
      <p:sp>
        <p:nvSpPr>
          <p:cNvPr id="4" name="Slide Number Placeholder 3"/>
          <p:cNvSpPr>
            <a:spLocks noGrp="1"/>
          </p:cNvSpPr>
          <p:nvPr>
            <p:ph type="sldNum" sz="quarter" idx="5"/>
          </p:nvPr>
        </p:nvSpPr>
        <p:spPr/>
        <p:txBody>
          <a:bodyPr/>
          <a:lstStyle/>
          <a:p>
            <a:pPr marL="0" marR="0" lvl="0" indent="0" algn="r" defTabSz="483265" rtl="0" eaLnBrk="1" fontAlgn="auto" latinLnBrk="0" hangingPunct="1">
              <a:lnSpc>
                <a:spcPct val="100000"/>
              </a:lnSpc>
              <a:spcBef>
                <a:spcPts val="0"/>
              </a:spcBef>
              <a:spcAft>
                <a:spcPts val="0"/>
              </a:spcAft>
              <a:buClrTx/>
              <a:buSzTx/>
              <a:buFontTx/>
              <a:buNone/>
              <a:tabLst/>
              <a:defRPr/>
            </a:pPr>
            <a:fld id="{3D751C20-9505-47E9-9EB7-D1FC71FFC5E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265"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476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1774" fontAlgn="base">
              <a:buClrTx/>
              <a:buSzTx/>
              <a:buFont typeface="Arial" panose="020B0604020202020204" pitchFamily="34" charset="0"/>
              <a:buNone/>
              <a:defRPr/>
            </a:pPr>
            <a:r>
              <a:rPr lang="en-US" sz="1200" b="1" dirty="0">
                <a:latin typeface="+mn-lt"/>
              </a:rPr>
              <a:t>The Decay Process Continued:</a:t>
            </a:r>
          </a:p>
          <a:p>
            <a:pPr marL="171450" indent="-171450" defTabSz="931774" fontAlgn="base">
              <a:buClrTx/>
              <a:buSzTx/>
              <a:buFont typeface="Arial" panose="020B0604020202020204" pitchFamily="34" charset="0"/>
              <a:buChar char="•"/>
              <a:defRPr/>
            </a:pPr>
            <a:r>
              <a:rPr lang="en-US" sz="1200" dirty="0">
                <a:latin typeface="+mn-lt"/>
              </a:rPr>
              <a:t>It is these repeated acid attacks over time that make holes or cavities.</a:t>
            </a:r>
          </a:p>
          <a:p>
            <a:pPr marL="174708" indent="-174708" defTabSz="931774" fontAlgn="base">
              <a:buClrTx/>
              <a:buSzTx/>
              <a:buFont typeface="Arial" panose="020B0604020202020204" pitchFamily="34" charset="0"/>
              <a:buChar char="•"/>
              <a:defRPr/>
            </a:pPr>
            <a:r>
              <a:rPr lang="en-US" sz="1200" dirty="0">
                <a:latin typeface="+mn-lt"/>
                <a:sym typeface="Wingdings" panose="05000000000000000000" pitchFamily="2" charset="2"/>
              </a:rPr>
              <a:t>Remember, try to avoid sugary and sticky foods like </a:t>
            </a:r>
            <a:r>
              <a:rPr lang="en-US" sz="1200" dirty="0">
                <a:latin typeface="+mn-lt"/>
              </a:rPr>
              <a:t>candy or crackers that can get stuck in the grooves of teeth.</a:t>
            </a:r>
          </a:p>
          <a:p>
            <a:pPr marL="174708" indent="-174708" defTabSz="931774" fontAlgn="base">
              <a:buClrTx/>
              <a:buSzTx/>
              <a:buFont typeface="Arial" panose="020B0604020202020204" pitchFamily="34" charset="0"/>
              <a:buChar char="•"/>
              <a:defRPr/>
            </a:pPr>
            <a:r>
              <a:rPr lang="en-US" sz="1200" b="1" dirty="0">
                <a:latin typeface="+mn-lt"/>
              </a:rPr>
              <a:t>How often or the number of times </a:t>
            </a:r>
            <a:r>
              <a:rPr lang="en-US" sz="1200" dirty="0">
                <a:latin typeface="+mn-lt"/>
              </a:rPr>
              <a:t>you snack with foods rich in carbohydrates/sugars can also make teeth vulnerable to acid attacks. After consulting your doctor, consider including snack choices rich in protein or fiber like cheese, apples, etc. </a:t>
            </a:r>
          </a:p>
          <a:p>
            <a:pPr marL="174708" marR="0" lvl="0" indent="-174708" algn="l" defTabSz="931774"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sym typeface="Wingdings" panose="05000000000000000000" pitchFamily="2" charset="2"/>
              </a:rPr>
              <a:t>Luckily, our body does have natural protective factors like salvia or spit that help neutralize these acid attacks and protect us from getting cavities.  Outside factors like fluoride sometimes found in tap water, can also help repair or re-mineralize any “soft spots”  where the tooth is getting weaker.</a:t>
            </a:r>
          </a:p>
          <a:p>
            <a:pPr marL="174708" marR="0" lvl="0" indent="-174708" algn="l" defTabSz="931774"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sym typeface="Wingdings" panose="05000000000000000000" pitchFamily="2" charset="2"/>
              </a:rPr>
              <a:t>By understanding how cavities happen, hopefully you feel empowered to make decisions that can help maintain a healthy mouth! </a:t>
            </a:r>
          </a:p>
          <a:p>
            <a:pPr marL="174708" marR="0" lvl="0" indent="-174708" algn="l" defTabSz="931774"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sym typeface="Wingdings" panose="05000000000000000000" pitchFamily="2" charset="2"/>
              </a:rPr>
              <a:t>Let’s take a closer look with pictures, how the decay process happens in the next slide. </a:t>
            </a:r>
            <a:endParaRPr lang="en-US" dirty="0">
              <a:latin typeface="+mn-lt"/>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483265" rtl="0" eaLnBrk="1" fontAlgn="auto" latinLnBrk="0" hangingPunct="1">
              <a:lnSpc>
                <a:spcPct val="100000"/>
              </a:lnSpc>
              <a:spcBef>
                <a:spcPts val="0"/>
              </a:spcBef>
              <a:spcAft>
                <a:spcPts val="0"/>
              </a:spcAft>
              <a:buClrTx/>
              <a:buSzTx/>
              <a:buFontTx/>
              <a:buNone/>
              <a:tabLst/>
              <a:defRPr/>
            </a:pPr>
            <a:fld id="{3D751C20-9505-47E9-9EB7-D1FC71FFC5E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265"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476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solidFill>
                <a:latin typeface="+mn-lt"/>
              </a:rPr>
              <a:t>Stages of Tooth Decay:</a:t>
            </a: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Key Message: </a:t>
            </a:r>
            <a:r>
              <a:rPr kumimoji="0" lang="en-US" sz="1200" b="0" i="0" u="none" strike="noStrike" kern="1200" cap="none" spc="0" normalizeH="0" baseline="0" noProof="0" dirty="0">
                <a:ln>
                  <a:noFill/>
                </a:ln>
                <a:solidFill>
                  <a:prstClr val="black"/>
                </a:solidFill>
                <a:effectLst/>
                <a:uLnTx/>
                <a:uFillTx/>
                <a:latin typeface="Calibri"/>
                <a:ea typeface="+mn-ea"/>
                <a:cs typeface="+mn-cs"/>
              </a:rPr>
              <a:t>Do not wait until something begins to hurt! Early visits to the dentist can help identify problems before they become an issue. </a:t>
            </a: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31774"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Here’s a diagram that explains how overtime, untreated cavities can get bigger:</a:t>
            </a:r>
          </a:p>
          <a:p>
            <a:pPr marL="465887" marR="0" lvl="0" indent="-304121" algn="l" defTabSz="9142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When food particles and plaque, which is that soft, sticky film we mentioned before, is not cleaned away, it can eventually breakdown teeth and effect the surrounding bone. </a:t>
            </a:r>
          </a:p>
          <a:p>
            <a:pPr marL="465887" marR="0" lvl="0" indent="-304121" algn="l" defTabSz="9142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By brushing two times a day and flossing nightly, we can remove the plaque on a regular basis. </a:t>
            </a:r>
          </a:p>
          <a:p>
            <a:pPr marL="465887" marR="0" lvl="0" indent="-304121"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The first picture shows the early stages of decay when the cavity is just on the outer layer of the </a:t>
            </a:r>
            <a:r>
              <a:rPr kumimoji="0" lang="en-US" sz="1200" b="0" i="0" u="none" strike="noStrike" kern="1200" cap="none" spc="0" normalizeH="0" baseline="0" noProof="0" dirty="0">
                <a:ln>
                  <a:noFill/>
                </a:ln>
                <a:solidFill>
                  <a:prstClr val="black"/>
                </a:solidFill>
                <a:effectLst/>
                <a:uLnTx/>
                <a:uFillTx/>
                <a:latin typeface="+mn-lt"/>
                <a:ea typeface="+mn-ea"/>
                <a:cs typeface="+mn-cs"/>
              </a:rPr>
              <a:t>tooth. Remember, a cavity can also form in between teeth and dental x rays can help detect it. </a:t>
            </a:r>
          </a:p>
          <a:p>
            <a:pPr marL="465887" marR="0" lvl="0" indent="-304121"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Sometimes, this early caries or soft spot can get re-mineralized or repaired by using fluoride treatments. It is important though to monitor any of these areas and follow up with regular dental check ups to make sure a cavity is not getting bigger.</a:t>
            </a:r>
          </a:p>
          <a:p>
            <a:pPr marL="465887" marR="0" lvl="0" indent="-304121" algn="l" defTabSz="9142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If it does get deeper into the second layer of the tooth, </a:t>
            </a:r>
            <a:r>
              <a:rPr kumimoji="0" lang="en-US" sz="1200" b="1" i="0" u="none" strike="noStrike" kern="1200" cap="none" spc="0" normalizeH="0" baseline="0" noProof="0" dirty="0">
                <a:ln>
                  <a:noFill/>
                </a:ln>
                <a:solidFill>
                  <a:prstClr val="black"/>
                </a:solidFill>
                <a:effectLst/>
                <a:uLnTx/>
                <a:uFillTx/>
                <a:latin typeface="Calibri"/>
                <a:ea typeface="+mn-ea"/>
                <a:cs typeface="+mn-cs"/>
              </a:rPr>
              <a:t>dentin</a:t>
            </a:r>
            <a:r>
              <a:rPr kumimoji="0" lang="en-US" sz="1200" b="0" i="0" u="none" strike="noStrike" kern="1200" cap="none" spc="0" normalizeH="0" baseline="0" noProof="0" dirty="0">
                <a:ln>
                  <a:noFill/>
                </a:ln>
                <a:solidFill>
                  <a:prstClr val="black"/>
                </a:solidFill>
                <a:effectLst/>
                <a:uLnTx/>
                <a:uFillTx/>
                <a:latin typeface="Calibri"/>
                <a:ea typeface="+mn-ea"/>
                <a:cs typeface="+mn-cs"/>
              </a:rPr>
              <a:t>, then an oral healthcare professional may treat it by removing or cleaning out the cavity and placing a filling. </a:t>
            </a:r>
          </a:p>
          <a:p>
            <a:pPr marL="465887" marR="0" lvl="0" indent="-304121" algn="l" defTabSz="9142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However, if there was no follow up or treatment, then over time the bacteria in the cavity can get in the pulp. This can lead to pain, swelling and/or an infection called an abscess. Depending on how severe the infection is, it may need </a:t>
            </a:r>
            <a:r>
              <a:rPr kumimoji="0" lang="en-US" sz="1200" b="1" i="0" u="none" strike="noStrike" kern="1200" cap="none" spc="0" normalizeH="0" baseline="0" noProof="0" dirty="0">
                <a:ln>
                  <a:noFill/>
                </a:ln>
                <a:solidFill>
                  <a:prstClr val="black"/>
                </a:solidFill>
                <a:effectLst/>
                <a:uLnTx/>
                <a:uFillTx/>
                <a:latin typeface="Calibri"/>
                <a:ea typeface="+mn-ea"/>
                <a:cs typeface="+mn-cs"/>
              </a:rPr>
              <a:t>urgent</a:t>
            </a:r>
            <a:r>
              <a:rPr kumimoji="0" lang="en-US" sz="1200" b="0" i="0" u="none" strike="noStrike" kern="1200" cap="none" spc="0" normalizeH="0" baseline="0" noProof="0" dirty="0">
                <a:ln>
                  <a:noFill/>
                </a:ln>
                <a:solidFill>
                  <a:prstClr val="black"/>
                </a:solidFill>
                <a:effectLst/>
                <a:uLnTx/>
                <a:uFillTx/>
                <a:latin typeface="Calibri"/>
                <a:ea typeface="+mn-ea"/>
                <a:cs typeface="+mn-cs"/>
              </a:rPr>
              <a:t> medical care. </a:t>
            </a:r>
          </a:p>
          <a:p>
            <a:pPr marL="465887" marR="0" lvl="0" indent="-304121" algn="l" defTabSz="914286"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Waiting until the decay goes to the pulp can mean more invasive or costly dental treatment options like a root canal or extraction (removal of the tooth).</a:t>
            </a:r>
          </a:p>
          <a:p>
            <a:pPr marL="0" indent="0" defTabSz="931774">
              <a:buClrTx/>
              <a:buSzTx/>
              <a:buFont typeface="Arial" panose="020B0604020202020204" pitchFamily="34" charset="0"/>
              <a:buNone/>
              <a:defRPr/>
            </a:pPr>
            <a:endParaRPr lang="en-US" sz="1200" kern="1200" dirty="0">
              <a:solidFill>
                <a:schemeClr val="tx1"/>
              </a:solidFill>
              <a:latin typeface="Trebuchet MS" panose="020B0603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83265" rtl="0" eaLnBrk="1" fontAlgn="auto" latinLnBrk="0" hangingPunct="1">
              <a:lnSpc>
                <a:spcPct val="100000"/>
              </a:lnSpc>
              <a:spcBef>
                <a:spcPts val="0"/>
              </a:spcBef>
              <a:spcAft>
                <a:spcPts val="0"/>
              </a:spcAft>
              <a:buClrTx/>
              <a:buSzTx/>
              <a:buFontTx/>
              <a:buNone/>
              <a:tabLst/>
              <a:defRPr/>
            </a:pPr>
            <a:fld id="{3D751C20-9505-47E9-9EB7-D1FC71FFC5E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265"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2126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Protective Factors:</a:t>
            </a:r>
          </a:p>
          <a:p>
            <a:pPr marL="171450" marR="0" lvl="0" indent="-171450" algn="l" defTabSz="9142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Fortunately, by taking some consistent, simple steps everyday, we can help reduce both our and our loved one's risk from experiencing cavities.</a:t>
            </a: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a:p>
            <a:pPr marL="171450" marR="0" lvl="0" indent="-171450" algn="l" defTabSz="9142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Tooth decay can be preventable!</a:t>
            </a:r>
          </a:p>
          <a:p>
            <a:pPr marL="171450" marR="0" lvl="0" indent="-171450" algn="l" defTabSz="9142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Here are some protective factors that can help:</a:t>
            </a:r>
          </a:p>
          <a:p>
            <a:pPr marL="914400" marR="0" lvl="1" indent="-298450" algn="l" defTabSz="9142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Saliva or spit </a:t>
            </a:r>
            <a:r>
              <a:rPr kumimoji="0" lang="en-US" sz="1200" b="0" i="0" u="none" strike="noStrike" kern="1200" cap="none" spc="0" normalizeH="0" baseline="0" noProof="0" dirty="0">
                <a:ln>
                  <a:noFill/>
                </a:ln>
                <a:solidFill>
                  <a:prstClr val="black"/>
                </a:solidFill>
                <a:effectLst/>
                <a:uLnTx/>
                <a:uFillTx/>
                <a:latin typeface="Calibri"/>
                <a:ea typeface="+mn-ea"/>
                <a:cs typeface="+mn-cs"/>
              </a:rPr>
              <a:t>that is already in our mouth, can help to buffer or neutralize acid attacks that lead to cavities. Salvia also has other protective elements that help make teeth stronger. If you experience dry mouth as a result of medications, chewing Xylitol gum can help to stimulate spit.</a:t>
            </a:r>
          </a:p>
          <a:p>
            <a:pPr marL="914400" marR="0" lvl="1" indent="-298450" algn="l" defTabSz="9142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Oral hygiene</a:t>
            </a:r>
            <a:r>
              <a:rPr kumimoji="0" lang="en-US" sz="1200" b="0" i="0" u="none" strike="noStrike" kern="1200" cap="none" spc="0" normalizeH="0" baseline="0" noProof="0" dirty="0">
                <a:ln>
                  <a:noFill/>
                </a:ln>
                <a:solidFill>
                  <a:prstClr val="black"/>
                </a:solidFill>
                <a:effectLst/>
                <a:uLnTx/>
                <a:uFillTx/>
                <a:latin typeface="Calibri"/>
                <a:ea typeface="+mn-ea"/>
                <a:cs typeface="+mn-cs"/>
              </a:rPr>
              <a:t>: This refers to the practice of keeping teeth, gums and your mouth clean and healthy. Brushing and flossing can help improve your oral hygiene.</a:t>
            </a:r>
          </a:p>
          <a:p>
            <a:pPr marL="914400" marR="0" lvl="1" indent="-298450" algn="l" defTabSz="9142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Diet: </a:t>
            </a:r>
            <a:r>
              <a:rPr kumimoji="0" lang="en-US" sz="1200" b="0" i="0" u="none" strike="noStrike" kern="1200" cap="none" spc="0" normalizeH="0" baseline="0" noProof="0" dirty="0">
                <a:ln>
                  <a:noFill/>
                </a:ln>
                <a:solidFill>
                  <a:prstClr val="black"/>
                </a:solidFill>
                <a:effectLst/>
                <a:uLnTx/>
                <a:uFillTx/>
                <a:latin typeface="Calibri"/>
                <a:ea typeface="+mn-ea"/>
                <a:cs typeface="+mn-cs"/>
              </a:rPr>
              <a:t>Choosing foods that are not processed or have lesser amounts of sugar can improve your oral and overall health. </a:t>
            </a:r>
          </a:p>
          <a:p>
            <a:pPr marL="914400" marR="0" lvl="1" indent="-298450" algn="l" defTabSz="9142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Fluoride:</a:t>
            </a:r>
            <a:r>
              <a:rPr kumimoji="0" lang="en-US" sz="1200" b="0" i="0" u="none" strike="noStrike" kern="1200" cap="none" spc="0" normalizeH="0" baseline="0" noProof="0" dirty="0">
                <a:ln>
                  <a:noFill/>
                </a:ln>
                <a:solidFill>
                  <a:prstClr val="black"/>
                </a:solidFill>
                <a:effectLst/>
                <a:uLnTx/>
                <a:uFillTx/>
                <a:latin typeface="Calibri"/>
                <a:ea typeface="+mn-ea"/>
                <a:cs typeface="+mn-cs"/>
              </a:rPr>
              <a:t> Is a naturally occurring mineral that can be found in soil, plants and foods such as spinach and potatoes. Fluoride helps to strengthen and protect teeth from cavities. This has been proven with decades of </a:t>
            </a:r>
            <a:r>
              <a:rPr kumimoji="0" lang="en-US" sz="1200" b="0" i="0" u="none" strike="noStrike" kern="1200" cap="none" spc="0" normalizeH="0" baseline="0" noProof="0" dirty="0">
                <a:ln>
                  <a:noFill/>
                </a:ln>
                <a:solidFill>
                  <a:prstClr val="black"/>
                </a:solidFill>
                <a:effectLst/>
                <a:highlight>
                  <a:srgbClr val="FFFF00"/>
                </a:highlight>
                <a:uLnTx/>
                <a:uFillTx/>
                <a:latin typeface="Calibri"/>
                <a:ea typeface="+mn-ea"/>
                <a:cs typeface="+mn-cs"/>
              </a:rPr>
              <a:t>studies by credible organizations like the Centers for Disease Control and Prevention (CDC).</a:t>
            </a:r>
          </a:p>
          <a:p>
            <a:pPr marL="914400" marR="0" lvl="1" indent="-298450" algn="l" defTabSz="9142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highlight>
                  <a:srgbClr val="FFFF00"/>
                </a:highlight>
                <a:uLnTx/>
                <a:uFillTx/>
                <a:latin typeface="Calibri"/>
                <a:ea typeface="+mn-ea"/>
                <a:cs typeface="+mn-cs"/>
              </a:rPr>
              <a:t>Fluoride can also be added to drinking water, toothpaste and mouthwashes. </a:t>
            </a:r>
          </a:p>
          <a:p>
            <a:pPr marL="914400" marR="0" lvl="1" indent="-298450" algn="l" defTabSz="9142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highlight>
                  <a:srgbClr val="FFFF00"/>
                </a:highlight>
                <a:uLnTx/>
                <a:uFillTx/>
                <a:latin typeface="Calibri"/>
                <a:ea typeface="+mn-ea"/>
                <a:cs typeface="+mn-cs"/>
              </a:rPr>
              <a:t>Use a fluoridated toothpaste and for maximum benefit, after brushing </a:t>
            </a:r>
            <a:r>
              <a:rPr kumimoji="0" lang="en-US" sz="1200" b="1" i="0" u="none" strike="noStrike" kern="1200" cap="none" spc="0" normalizeH="0" baseline="0" noProof="0" dirty="0">
                <a:ln>
                  <a:noFill/>
                </a:ln>
                <a:solidFill>
                  <a:prstClr val="black"/>
                </a:solidFill>
                <a:effectLst/>
                <a:highlight>
                  <a:srgbClr val="FFFF00"/>
                </a:highlight>
                <a:uLnTx/>
                <a:uFillTx/>
                <a:latin typeface="Calibri"/>
                <a:ea typeface="+mn-ea"/>
                <a:cs typeface="+mn-cs"/>
              </a:rPr>
              <a:t>do not rinse </a:t>
            </a:r>
            <a:r>
              <a:rPr kumimoji="0" lang="en-US" sz="1200" b="0" i="0" u="none" strike="noStrike" kern="1200" cap="none" spc="0" normalizeH="0" baseline="0" noProof="0" dirty="0">
                <a:ln>
                  <a:noFill/>
                </a:ln>
                <a:solidFill>
                  <a:prstClr val="black"/>
                </a:solidFill>
                <a:effectLst/>
                <a:highlight>
                  <a:srgbClr val="FFFF00"/>
                </a:highlight>
                <a:uLnTx/>
                <a:uFillTx/>
                <a:latin typeface="Calibri"/>
                <a:ea typeface="+mn-ea"/>
                <a:cs typeface="+mn-cs"/>
              </a:rPr>
              <a:t>your mouth out with water. Instead, spit out excess toothpaste and allow the remaining toothpaste to help strengthen your teeth. </a:t>
            </a:r>
          </a:p>
          <a:p>
            <a:pPr marL="914400" marR="0" lvl="1" indent="-298450" algn="l" defTabSz="9142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highlight>
                  <a:srgbClr val="FFFF00"/>
                </a:highlight>
                <a:uLnTx/>
                <a:uFillTx/>
                <a:latin typeface="Calibri"/>
                <a:ea typeface="+mn-ea"/>
                <a:cs typeface="+mn-cs"/>
              </a:rPr>
              <a:t>Choose tap water for drinking and cooking.</a:t>
            </a:r>
          </a:p>
          <a:p>
            <a:pPr marL="1542880" marR="0" lvl="3" indent="-171450" algn="l" defTabSz="984978"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highlight>
                  <a:srgbClr val="FFFF00"/>
                </a:highlight>
                <a:uLnTx/>
                <a:uFillTx/>
                <a:latin typeface="Calibri"/>
                <a:ea typeface="+mn-ea"/>
                <a:cs typeface="+mn-cs"/>
              </a:rPr>
              <a:t>For more details about your local water supply, log onto to your water company’s website to review their annual quality report. </a:t>
            </a:r>
            <a:r>
              <a:rPr kumimoji="0" lang="en-US" sz="1200" b="0" i="0" u="none" strike="noStrike" kern="1200" cap="none" spc="0" normalizeH="0" baseline="0" noProof="0" dirty="0">
                <a:ln>
                  <a:noFill/>
                </a:ln>
                <a:solidFill>
                  <a:prstClr val="black"/>
                </a:solidFill>
                <a:effectLst/>
                <a:highlight>
                  <a:srgbClr val="FFFF00"/>
                </a:highlight>
                <a:uLnTx/>
                <a:uFillTx/>
                <a:latin typeface="+mn-lt"/>
                <a:ea typeface="+mn-ea"/>
                <a:cs typeface="+mn-cs"/>
              </a:rPr>
              <a:t>If babies are in a non-fluoridated water or well water drinking community or are at a high risk for decay, the pediatrician or pediatric dentist may recommend supplementing with drops. </a:t>
            </a:r>
          </a:p>
          <a:p>
            <a:pPr marL="628480" marR="0" lvl="1" indent="-171450" algn="l" defTabSz="984978"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highlight>
                  <a:srgbClr val="FFFF00"/>
                </a:highlight>
                <a:uLnTx/>
                <a:uFillTx/>
                <a:latin typeface="+mn-lt"/>
                <a:ea typeface="+mn-ea"/>
                <a:cs typeface="+mn-cs"/>
              </a:rPr>
              <a:t>For more detailed information or specific questions, remember to always consult with your healthcare provider team. </a:t>
            </a:r>
            <a:endParaRPr kumimoji="0" lang="en-US" sz="1200" b="0" i="0" u="none" strike="noStrike" kern="1200" cap="none" spc="0" normalizeH="0" baseline="0" noProof="0" dirty="0">
              <a:ln>
                <a:noFill/>
              </a:ln>
              <a:solidFill>
                <a:prstClr val="black"/>
              </a:solidFill>
              <a:effectLst/>
              <a:highlight>
                <a:srgbClr val="FFFF00"/>
              </a:highlight>
              <a:uLnTx/>
              <a:uFillTx/>
              <a:latin typeface="Calibri"/>
              <a:ea typeface="+mn-ea"/>
              <a:cs typeface="+mn-cs"/>
            </a:endParaRPr>
          </a:p>
          <a:p>
            <a:pPr marL="628480" marR="0" lvl="1" indent="-171450" algn="l" defTabSz="984978"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Sealants:</a:t>
            </a:r>
            <a:r>
              <a:rPr kumimoji="0" lang="en-US" sz="1200" b="0" i="0" u="none" strike="noStrike" kern="1200" cap="none" spc="0" normalizeH="0" baseline="0" noProof="0" dirty="0">
                <a:ln>
                  <a:noFill/>
                </a:ln>
                <a:solidFill>
                  <a:prstClr val="black"/>
                </a:solidFill>
                <a:effectLst/>
                <a:uLnTx/>
                <a:uFillTx/>
                <a:latin typeface="Calibri"/>
                <a:ea typeface="+mn-ea"/>
                <a:cs typeface="+mn-cs"/>
              </a:rPr>
              <a:t> This is a coating or covering that is applied on the grooves of the back teeth. </a:t>
            </a:r>
          </a:p>
          <a:p>
            <a:pPr marL="628480" marR="0" lvl="1" indent="-171450" algn="l" defTabSz="984978"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We’ll go over this in more detail later. Remember, we don’t have to experience cavities- a few simple steps can reduce our risk.</a:t>
            </a: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286" rtl="0" eaLnBrk="1" fontAlgn="auto" latinLnBrk="0" hangingPunct="1">
              <a:lnSpc>
                <a:spcPct val="100000"/>
              </a:lnSpc>
              <a:spcBef>
                <a:spcPts val="0"/>
              </a:spcBef>
              <a:spcAft>
                <a:spcPts val="0"/>
              </a:spcAft>
              <a:buClrTx/>
              <a:buSzTx/>
              <a:buFontTx/>
              <a:buNone/>
              <a:tabLst/>
              <a:defRPr/>
            </a:pPr>
            <a:br>
              <a:rPr kumimoji="0" lang="it-IT" sz="1200" b="0" i="0" u="none" strike="noStrike" kern="1200" cap="none" spc="0" normalizeH="0" baseline="0" noProof="0" dirty="0">
                <a:ln>
                  <a:noFill/>
                </a:ln>
                <a:solidFill>
                  <a:prstClr val="black"/>
                </a:solidFill>
                <a:effectLst/>
                <a:uLnTx/>
                <a:uFillTx/>
                <a:latin typeface="Calibri"/>
                <a:ea typeface="+mn-ea"/>
                <a:cs typeface="+mn-cs"/>
              </a:rPr>
            </a:br>
            <a:r>
              <a:rPr kumimoji="0" lang="en-US" sz="1200" b="1" i="0" u="none" strike="noStrike" kern="1200" cap="none" spc="0" normalizeH="0" baseline="0" noProof="0" dirty="0">
                <a:ln>
                  <a:noFill/>
                </a:ln>
                <a:solidFill>
                  <a:prstClr val="black"/>
                </a:solidFill>
                <a:effectLst/>
                <a:uLnTx/>
                <a:uFillTx/>
                <a:latin typeface="Calibri"/>
                <a:ea typeface="+mn-ea"/>
                <a:cs typeface="+mn-cs"/>
              </a:rPr>
              <a:t>References:</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8497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American Dental Association [ADA]. (2018). Practical guide series: Fluoridation facts. Retrieved from </a:t>
            </a: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https://www.ada.org/en/public-programs/advocating-for-the-public/fluoride-and-fluoridation/fluoridation-facts</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8497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8497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Centers for Disease Control and Prevention [CDC]. (1999). Ten great public health achievements– United States 1900-1999. Retrieved from </a:t>
            </a: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4">
                  <a:extLst>
                    <a:ext uri="{A12FA001-AC4F-418D-AE19-62706E023703}">
                      <ahyp:hlinkClr xmlns:ahyp="http://schemas.microsoft.com/office/drawing/2018/hyperlinkcolor" val="tx"/>
                    </a:ext>
                  </a:extLst>
                </a:hlinkClick>
              </a:rPr>
              <a:t>https://www.cdc.gov/mmwr/preview/mmwrhtml/00056796.htm#:~:text=%20Ten%20Great%20Public%20Health%20Achievements%20--%20United,use%20as%20a%20health%20hazard%20%20More%20</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endParaRPr lang="en-US" dirty="0"/>
          </a:p>
        </p:txBody>
      </p:sp>
      <p:sp>
        <p:nvSpPr>
          <p:cNvPr id="4" name="Slide Number Placeholder 3"/>
          <p:cNvSpPr>
            <a:spLocks noGrp="1"/>
          </p:cNvSpPr>
          <p:nvPr>
            <p:ph type="sldNum" sz="quarter" idx="5"/>
          </p:nvPr>
        </p:nvSpPr>
        <p:spPr/>
        <p:txBody>
          <a:bodyPr/>
          <a:lstStyle/>
          <a:p>
            <a:fld id="{1B1DF1E4-D116-4926-A229-429D2C91DCAD}" type="slidenum">
              <a:rPr lang="en-US" smtClean="0"/>
              <a:t>9</a:t>
            </a:fld>
            <a:endParaRPr lang="en-US"/>
          </a:p>
        </p:txBody>
      </p:sp>
    </p:spTree>
    <p:extLst>
      <p:ext uri="{BB962C8B-B14F-4D97-AF65-F5344CB8AC3E}">
        <p14:creationId xmlns:p14="http://schemas.microsoft.com/office/powerpoint/2010/main" val="4245062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9"/>
            <a:ext cx="7766936" cy="1646303"/>
          </a:xfrm>
        </p:spPr>
        <p:txBody>
          <a:bodyPr anchor="b">
            <a:noAutofit/>
          </a:bodyPr>
          <a:lstStyle>
            <a:lvl1pPr algn="r">
              <a:defRPr sz="55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143" indent="0" algn="ctr">
              <a:buNone/>
              <a:defRPr>
                <a:solidFill>
                  <a:schemeClr val="tx1">
                    <a:tint val="75000"/>
                  </a:schemeClr>
                </a:solidFill>
              </a:defRPr>
            </a:lvl2pPr>
            <a:lvl3pPr marL="914286" indent="0" algn="ctr">
              <a:buNone/>
              <a:defRPr>
                <a:solidFill>
                  <a:schemeClr val="tx1">
                    <a:tint val="75000"/>
                  </a:schemeClr>
                </a:solidFill>
              </a:defRPr>
            </a:lvl3pPr>
            <a:lvl4pPr marL="1371430" indent="0" algn="ctr">
              <a:buNone/>
              <a:defRPr>
                <a:solidFill>
                  <a:schemeClr val="tx1">
                    <a:tint val="75000"/>
                  </a:schemeClr>
                </a:solidFill>
              </a:defRPr>
            </a:lvl4pPr>
            <a:lvl5pPr marL="1828573" indent="0" algn="ctr">
              <a:buNone/>
              <a:defRPr>
                <a:solidFill>
                  <a:schemeClr val="tx1">
                    <a:tint val="75000"/>
                  </a:schemeClr>
                </a:solidFill>
              </a:defRPr>
            </a:lvl5pPr>
            <a:lvl6pPr marL="2285718" indent="0" algn="ctr">
              <a:buNone/>
              <a:defRPr>
                <a:solidFill>
                  <a:schemeClr val="tx1">
                    <a:tint val="75000"/>
                  </a:schemeClr>
                </a:solidFill>
              </a:defRPr>
            </a:lvl6pPr>
            <a:lvl7pPr marL="2742858" indent="0" algn="ctr">
              <a:buNone/>
              <a:defRPr>
                <a:solidFill>
                  <a:schemeClr val="tx1">
                    <a:tint val="75000"/>
                  </a:schemeClr>
                </a:solidFill>
              </a:defRPr>
            </a:lvl7pPr>
            <a:lvl8pPr marL="3200000" indent="0" algn="ctr">
              <a:buNone/>
              <a:defRPr>
                <a:solidFill>
                  <a:schemeClr val="tx1">
                    <a:tint val="75000"/>
                  </a:schemeClr>
                </a:solidFill>
              </a:defRPr>
            </a:lvl8pPr>
            <a:lvl9pPr marL="3657143"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FF9A3D-B123-4604-B7A5-76D5333E7650}" type="datetimeFigureOut">
              <a:rPr lang="en-US" smtClean="0"/>
              <a:t>4/16/2021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7A9258-A251-439A-A0FC-DA2666542E8B}" type="slidenum">
              <a:rPr lang="en-US" smtClean="0"/>
              <a:t>‹#›</a:t>
            </a:fld>
            <a:endParaRPr lang="en-US" dirty="0"/>
          </a:p>
        </p:txBody>
      </p:sp>
    </p:spTree>
    <p:extLst>
      <p:ext uri="{BB962C8B-B14F-4D97-AF65-F5344CB8AC3E}">
        <p14:creationId xmlns:p14="http://schemas.microsoft.com/office/powerpoint/2010/main" val="2787411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1"/>
            <a:ext cx="8596668" cy="1570963"/>
          </a:xfrm>
        </p:spPr>
        <p:txBody>
          <a:bodyPr anchor="ctr">
            <a:normAutofit/>
          </a:bodyPr>
          <a:lstStyle>
            <a:lvl1pPr marL="0" indent="0" algn="l">
              <a:buNone/>
              <a:defRPr sz="1900">
                <a:solidFill>
                  <a:schemeClr val="tx1">
                    <a:lumMod val="75000"/>
                    <a:lumOff val="25000"/>
                  </a:schemeClr>
                </a:solidFill>
              </a:defRPr>
            </a:lvl1pPr>
            <a:lvl2pPr marL="457143" indent="0">
              <a:buNone/>
              <a:defRPr sz="1900">
                <a:solidFill>
                  <a:schemeClr val="tx1">
                    <a:tint val="75000"/>
                  </a:schemeClr>
                </a:solidFill>
              </a:defRPr>
            </a:lvl2pPr>
            <a:lvl3pPr marL="914286" indent="0">
              <a:buNone/>
              <a:defRPr sz="1600">
                <a:solidFill>
                  <a:schemeClr val="tx1">
                    <a:tint val="75000"/>
                  </a:schemeClr>
                </a:solidFill>
              </a:defRPr>
            </a:lvl3pPr>
            <a:lvl4pPr marL="1371430" indent="0">
              <a:buNone/>
              <a:defRPr sz="1500">
                <a:solidFill>
                  <a:schemeClr val="tx1">
                    <a:tint val="75000"/>
                  </a:schemeClr>
                </a:solidFill>
              </a:defRPr>
            </a:lvl4pPr>
            <a:lvl5pPr marL="1828573" indent="0">
              <a:buNone/>
              <a:defRPr sz="1500">
                <a:solidFill>
                  <a:schemeClr val="tx1">
                    <a:tint val="75000"/>
                  </a:schemeClr>
                </a:solidFill>
              </a:defRPr>
            </a:lvl5pPr>
            <a:lvl6pPr marL="2285718" indent="0">
              <a:buNone/>
              <a:defRPr sz="1500">
                <a:solidFill>
                  <a:schemeClr val="tx1">
                    <a:tint val="75000"/>
                  </a:schemeClr>
                </a:solidFill>
              </a:defRPr>
            </a:lvl6pPr>
            <a:lvl7pPr marL="2742858" indent="0">
              <a:buNone/>
              <a:defRPr sz="1500">
                <a:solidFill>
                  <a:schemeClr val="tx1">
                    <a:tint val="75000"/>
                  </a:schemeClr>
                </a:solidFill>
              </a:defRPr>
            </a:lvl7pPr>
            <a:lvl8pPr marL="3200000" indent="0">
              <a:buNone/>
              <a:defRPr sz="1500">
                <a:solidFill>
                  <a:schemeClr val="tx1">
                    <a:tint val="75000"/>
                  </a:schemeClr>
                </a:solidFill>
              </a:defRPr>
            </a:lvl8pPr>
            <a:lvl9pPr marL="3657143"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FF9A3D-B123-4604-B7A5-76D5333E7650}" type="datetimeFigureOut">
              <a:rPr lang="en-US" smtClean="0"/>
              <a:t>4/16/2021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7A9258-A251-439A-A0FC-DA2666542E8B}" type="slidenum">
              <a:rPr lang="en-US" smtClean="0"/>
              <a:t>‹#›</a:t>
            </a:fld>
            <a:endParaRPr lang="en-US" dirty="0"/>
          </a:p>
        </p:txBody>
      </p:sp>
    </p:spTree>
    <p:extLst>
      <p:ext uri="{BB962C8B-B14F-4D97-AF65-F5344CB8AC3E}">
        <p14:creationId xmlns:p14="http://schemas.microsoft.com/office/powerpoint/2010/main" val="701860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9" y="609600"/>
            <a:ext cx="809413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143" indent="0">
              <a:buFontTx/>
              <a:buNone/>
              <a:defRPr/>
            </a:lvl2pPr>
            <a:lvl3pPr marL="914286" indent="0">
              <a:buFontTx/>
              <a:buNone/>
              <a:defRPr/>
            </a:lvl3pPr>
            <a:lvl4pPr marL="1371430" indent="0">
              <a:buFontTx/>
              <a:buNone/>
              <a:defRPr/>
            </a:lvl4pPr>
            <a:lvl5pPr marL="1828573"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1"/>
            <a:ext cx="8596668" cy="1570963"/>
          </a:xfrm>
        </p:spPr>
        <p:txBody>
          <a:bodyPr anchor="ctr">
            <a:normAutofit/>
          </a:bodyPr>
          <a:lstStyle>
            <a:lvl1pPr marL="0" indent="0" algn="l">
              <a:buNone/>
              <a:defRPr sz="1900">
                <a:solidFill>
                  <a:schemeClr val="tx1">
                    <a:lumMod val="75000"/>
                    <a:lumOff val="25000"/>
                  </a:schemeClr>
                </a:solidFill>
              </a:defRPr>
            </a:lvl1pPr>
            <a:lvl2pPr marL="457143" indent="0">
              <a:buNone/>
              <a:defRPr sz="1900">
                <a:solidFill>
                  <a:schemeClr val="tx1">
                    <a:tint val="75000"/>
                  </a:schemeClr>
                </a:solidFill>
              </a:defRPr>
            </a:lvl2pPr>
            <a:lvl3pPr marL="914286" indent="0">
              <a:buNone/>
              <a:defRPr sz="1600">
                <a:solidFill>
                  <a:schemeClr val="tx1">
                    <a:tint val="75000"/>
                  </a:schemeClr>
                </a:solidFill>
              </a:defRPr>
            </a:lvl3pPr>
            <a:lvl4pPr marL="1371430" indent="0">
              <a:buNone/>
              <a:defRPr sz="1500">
                <a:solidFill>
                  <a:schemeClr val="tx1">
                    <a:tint val="75000"/>
                  </a:schemeClr>
                </a:solidFill>
              </a:defRPr>
            </a:lvl4pPr>
            <a:lvl5pPr marL="1828573" indent="0">
              <a:buNone/>
              <a:defRPr sz="1500">
                <a:solidFill>
                  <a:schemeClr val="tx1">
                    <a:tint val="75000"/>
                  </a:schemeClr>
                </a:solidFill>
              </a:defRPr>
            </a:lvl5pPr>
            <a:lvl6pPr marL="2285718" indent="0">
              <a:buNone/>
              <a:defRPr sz="1500">
                <a:solidFill>
                  <a:schemeClr val="tx1">
                    <a:tint val="75000"/>
                  </a:schemeClr>
                </a:solidFill>
              </a:defRPr>
            </a:lvl6pPr>
            <a:lvl7pPr marL="2742858" indent="0">
              <a:buNone/>
              <a:defRPr sz="1500">
                <a:solidFill>
                  <a:schemeClr val="tx1">
                    <a:tint val="75000"/>
                  </a:schemeClr>
                </a:solidFill>
              </a:defRPr>
            </a:lvl7pPr>
            <a:lvl8pPr marL="3200000" indent="0">
              <a:buNone/>
              <a:defRPr sz="1500">
                <a:solidFill>
                  <a:schemeClr val="tx1">
                    <a:tint val="75000"/>
                  </a:schemeClr>
                </a:solidFill>
              </a:defRPr>
            </a:lvl8pPr>
            <a:lvl9pPr marL="3657143"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FF9A3D-B123-4604-B7A5-76D5333E7650}" type="datetimeFigureOut">
              <a:rPr lang="en-US" smtClean="0"/>
              <a:t>4/16/2021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7A9258-A251-439A-A0FC-DA2666542E8B}" type="slidenum">
              <a:rPr lang="en-US" smtClean="0"/>
              <a:t>‹#›</a:t>
            </a:fld>
            <a:endParaRPr lang="en-US" dirty="0"/>
          </a:p>
        </p:txBody>
      </p:sp>
      <p:sp>
        <p:nvSpPr>
          <p:cNvPr id="20" name="TextBox 19"/>
          <p:cNvSpPr txBox="1"/>
          <p:nvPr/>
        </p:nvSpPr>
        <p:spPr>
          <a:xfrm>
            <a:off x="541871" y="790379"/>
            <a:ext cx="609600" cy="584776"/>
          </a:xfrm>
          <a:prstGeom prst="rect">
            <a:avLst/>
          </a:prstGeom>
        </p:spPr>
        <p:txBody>
          <a:bodyPr vert="horz" lIns="91430" tIns="45718" rIns="91430" bIns="45718"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30" tIns="45718" rIns="91430" bIns="45718"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897288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91"/>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9"/>
            <a:ext cx="8596668" cy="1513915"/>
          </a:xfrm>
        </p:spPr>
        <p:txBody>
          <a:bodyPr anchor="t">
            <a:normAutofit/>
          </a:bodyPr>
          <a:lstStyle>
            <a:lvl1pPr marL="0" indent="0" algn="l">
              <a:buNone/>
              <a:defRPr sz="1900">
                <a:solidFill>
                  <a:schemeClr val="tx1">
                    <a:lumMod val="75000"/>
                    <a:lumOff val="25000"/>
                  </a:schemeClr>
                </a:solidFill>
              </a:defRPr>
            </a:lvl1pPr>
            <a:lvl2pPr marL="457143" indent="0">
              <a:buNone/>
              <a:defRPr sz="1900">
                <a:solidFill>
                  <a:schemeClr val="tx1">
                    <a:tint val="75000"/>
                  </a:schemeClr>
                </a:solidFill>
              </a:defRPr>
            </a:lvl2pPr>
            <a:lvl3pPr marL="914286" indent="0">
              <a:buNone/>
              <a:defRPr sz="1600">
                <a:solidFill>
                  <a:schemeClr val="tx1">
                    <a:tint val="75000"/>
                  </a:schemeClr>
                </a:solidFill>
              </a:defRPr>
            </a:lvl3pPr>
            <a:lvl4pPr marL="1371430" indent="0">
              <a:buNone/>
              <a:defRPr sz="1500">
                <a:solidFill>
                  <a:schemeClr val="tx1">
                    <a:tint val="75000"/>
                  </a:schemeClr>
                </a:solidFill>
              </a:defRPr>
            </a:lvl4pPr>
            <a:lvl5pPr marL="1828573" indent="0">
              <a:buNone/>
              <a:defRPr sz="1500">
                <a:solidFill>
                  <a:schemeClr val="tx1">
                    <a:tint val="75000"/>
                  </a:schemeClr>
                </a:solidFill>
              </a:defRPr>
            </a:lvl5pPr>
            <a:lvl6pPr marL="2285718" indent="0">
              <a:buNone/>
              <a:defRPr sz="1500">
                <a:solidFill>
                  <a:schemeClr val="tx1">
                    <a:tint val="75000"/>
                  </a:schemeClr>
                </a:solidFill>
              </a:defRPr>
            </a:lvl6pPr>
            <a:lvl7pPr marL="2742858" indent="0">
              <a:buNone/>
              <a:defRPr sz="1500">
                <a:solidFill>
                  <a:schemeClr val="tx1">
                    <a:tint val="75000"/>
                  </a:schemeClr>
                </a:solidFill>
              </a:defRPr>
            </a:lvl7pPr>
            <a:lvl8pPr marL="3200000" indent="0">
              <a:buNone/>
              <a:defRPr sz="1500">
                <a:solidFill>
                  <a:schemeClr val="tx1">
                    <a:tint val="75000"/>
                  </a:schemeClr>
                </a:solidFill>
              </a:defRPr>
            </a:lvl8pPr>
            <a:lvl9pPr marL="3657143"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FF9A3D-B123-4604-B7A5-76D5333E7650}" type="datetimeFigureOut">
              <a:rPr lang="en-US" smtClean="0"/>
              <a:t>4/16/2021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7A9258-A251-439A-A0FC-DA2666542E8B}" type="slidenum">
              <a:rPr lang="en-US" smtClean="0"/>
              <a:t>‹#›</a:t>
            </a:fld>
            <a:endParaRPr lang="en-US" dirty="0"/>
          </a:p>
        </p:txBody>
      </p:sp>
    </p:spTree>
    <p:extLst>
      <p:ext uri="{BB962C8B-B14F-4D97-AF65-F5344CB8AC3E}">
        <p14:creationId xmlns:p14="http://schemas.microsoft.com/office/powerpoint/2010/main" val="559063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9" y="609600"/>
            <a:ext cx="809413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143" indent="0">
              <a:buFontTx/>
              <a:buNone/>
              <a:defRPr/>
            </a:lvl2pPr>
            <a:lvl3pPr marL="914286" indent="0">
              <a:buFontTx/>
              <a:buNone/>
              <a:defRPr/>
            </a:lvl3pPr>
            <a:lvl4pPr marL="1371430" indent="0">
              <a:buFontTx/>
              <a:buNone/>
              <a:defRPr/>
            </a:lvl4pPr>
            <a:lvl5pPr marL="1828573"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9"/>
            <a:ext cx="8596668" cy="1513915"/>
          </a:xfrm>
        </p:spPr>
        <p:txBody>
          <a:bodyPr anchor="t">
            <a:normAutofit/>
          </a:bodyPr>
          <a:lstStyle>
            <a:lvl1pPr marL="0" indent="0" algn="l">
              <a:buNone/>
              <a:defRPr sz="1900">
                <a:solidFill>
                  <a:schemeClr val="tx1">
                    <a:lumMod val="50000"/>
                    <a:lumOff val="50000"/>
                  </a:schemeClr>
                </a:solidFill>
              </a:defRPr>
            </a:lvl1pPr>
            <a:lvl2pPr marL="457143" indent="0">
              <a:buNone/>
              <a:defRPr sz="1900">
                <a:solidFill>
                  <a:schemeClr val="tx1">
                    <a:tint val="75000"/>
                  </a:schemeClr>
                </a:solidFill>
              </a:defRPr>
            </a:lvl2pPr>
            <a:lvl3pPr marL="914286" indent="0">
              <a:buNone/>
              <a:defRPr sz="1600">
                <a:solidFill>
                  <a:schemeClr val="tx1">
                    <a:tint val="75000"/>
                  </a:schemeClr>
                </a:solidFill>
              </a:defRPr>
            </a:lvl3pPr>
            <a:lvl4pPr marL="1371430" indent="0">
              <a:buNone/>
              <a:defRPr sz="1500">
                <a:solidFill>
                  <a:schemeClr val="tx1">
                    <a:tint val="75000"/>
                  </a:schemeClr>
                </a:solidFill>
              </a:defRPr>
            </a:lvl4pPr>
            <a:lvl5pPr marL="1828573" indent="0">
              <a:buNone/>
              <a:defRPr sz="1500">
                <a:solidFill>
                  <a:schemeClr val="tx1">
                    <a:tint val="75000"/>
                  </a:schemeClr>
                </a:solidFill>
              </a:defRPr>
            </a:lvl5pPr>
            <a:lvl6pPr marL="2285718" indent="0">
              <a:buNone/>
              <a:defRPr sz="1500">
                <a:solidFill>
                  <a:schemeClr val="tx1">
                    <a:tint val="75000"/>
                  </a:schemeClr>
                </a:solidFill>
              </a:defRPr>
            </a:lvl6pPr>
            <a:lvl7pPr marL="2742858" indent="0">
              <a:buNone/>
              <a:defRPr sz="1500">
                <a:solidFill>
                  <a:schemeClr val="tx1">
                    <a:tint val="75000"/>
                  </a:schemeClr>
                </a:solidFill>
              </a:defRPr>
            </a:lvl7pPr>
            <a:lvl8pPr marL="3200000" indent="0">
              <a:buNone/>
              <a:defRPr sz="1500">
                <a:solidFill>
                  <a:schemeClr val="tx1">
                    <a:tint val="75000"/>
                  </a:schemeClr>
                </a:solidFill>
              </a:defRPr>
            </a:lvl8pPr>
            <a:lvl9pPr marL="3657143"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FF9A3D-B123-4604-B7A5-76D5333E7650}" type="datetimeFigureOut">
              <a:rPr lang="en-US" smtClean="0"/>
              <a:t>4/16/2021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7A9258-A251-439A-A0FC-DA2666542E8B}" type="slidenum">
              <a:rPr lang="en-US" smtClean="0"/>
              <a:t>‹#›</a:t>
            </a:fld>
            <a:endParaRPr lang="en-US" dirty="0"/>
          </a:p>
        </p:txBody>
      </p:sp>
      <p:sp>
        <p:nvSpPr>
          <p:cNvPr id="24" name="TextBox 23"/>
          <p:cNvSpPr txBox="1"/>
          <p:nvPr/>
        </p:nvSpPr>
        <p:spPr>
          <a:xfrm>
            <a:off x="541871" y="790379"/>
            <a:ext cx="609600" cy="584776"/>
          </a:xfrm>
          <a:prstGeom prst="rect">
            <a:avLst/>
          </a:prstGeom>
        </p:spPr>
        <p:txBody>
          <a:bodyPr vert="horz" lIns="91430" tIns="45718" rIns="91430" bIns="45718"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30" tIns="45718" rIns="91430" bIns="45718"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487682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143" indent="0">
              <a:buFontTx/>
              <a:buNone/>
              <a:defRPr/>
            </a:lvl2pPr>
            <a:lvl3pPr marL="914286" indent="0">
              <a:buFontTx/>
              <a:buNone/>
              <a:defRPr/>
            </a:lvl3pPr>
            <a:lvl4pPr marL="1371430" indent="0">
              <a:buFontTx/>
              <a:buNone/>
              <a:defRPr/>
            </a:lvl4pPr>
            <a:lvl5pPr marL="1828573"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9"/>
            <a:ext cx="8596668" cy="1513915"/>
          </a:xfrm>
        </p:spPr>
        <p:txBody>
          <a:bodyPr anchor="t">
            <a:normAutofit/>
          </a:bodyPr>
          <a:lstStyle>
            <a:lvl1pPr marL="0" indent="0" algn="l">
              <a:buNone/>
              <a:defRPr sz="1900">
                <a:solidFill>
                  <a:schemeClr val="tx1">
                    <a:lumMod val="50000"/>
                    <a:lumOff val="50000"/>
                  </a:schemeClr>
                </a:solidFill>
              </a:defRPr>
            </a:lvl1pPr>
            <a:lvl2pPr marL="457143" indent="0">
              <a:buNone/>
              <a:defRPr sz="1900">
                <a:solidFill>
                  <a:schemeClr val="tx1">
                    <a:tint val="75000"/>
                  </a:schemeClr>
                </a:solidFill>
              </a:defRPr>
            </a:lvl2pPr>
            <a:lvl3pPr marL="914286" indent="0">
              <a:buNone/>
              <a:defRPr sz="1600">
                <a:solidFill>
                  <a:schemeClr val="tx1">
                    <a:tint val="75000"/>
                  </a:schemeClr>
                </a:solidFill>
              </a:defRPr>
            </a:lvl3pPr>
            <a:lvl4pPr marL="1371430" indent="0">
              <a:buNone/>
              <a:defRPr sz="1500">
                <a:solidFill>
                  <a:schemeClr val="tx1">
                    <a:tint val="75000"/>
                  </a:schemeClr>
                </a:solidFill>
              </a:defRPr>
            </a:lvl4pPr>
            <a:lvl5pPr marL="1828573" indent="0">
              <a:buNone/>
              <a:defRPr sz="1500">
                <a:solidFill>
                  <a:schemeClr val="tx1">
                    <a:tint val="75000"/>
                  </a:schemeClr>
                </a:solidFill>
              </a:defRPr>
            </a:lvl5pPr>
            <a:lvl6pPr marL="2285718" indent="0">
              <a:buNone/>
              <a:defRPr sz="1500">
                <a:solidFill>
                  <a:schemeClr val="tx1">
                    <a:tint val="75000"/>
                  </a:schemeClr>
                </a:solidFill>
              </a:defRPr>
            </a:lvl6pPr>
            <a:lvl7pPr marL="2742858" indent="0">
              <a:buNone/>
              <a:defRPr sz="1500">
                <a:solidFill>
                  <a:schemeClr val="tx1">
                    <a:tint val="75000"/>
                  </a:schemeClr>
                </a:solidFill>
              </a:defRPr>
            </a:lvl7pPr>
            <a:lvl8pPr marL="3200000" indent="0">
              <a:buNone/>
              <a:defRPr sz="1500">
                <a:solidFill>
                  <a:schemeClr val="tx1">
                    <a:tint val="75000"/>
                  </a:schemeClr>
                </a:solidFill>
              </a:defRPr>
            </a:lvl8pPr>
            <a:lvl9pPr marL="3657143"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FF9A3D-B123-4604-B7A5-76D5333E7650}" type="datetimeFigureOut">
              <a:rPr lang="en-US" smtClean="0"/>
              <a:t>4/16/2021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7A9258-A251-439A-A0FC-DA2666542E8B}" type="slidenum">
              <a:rPr lang="en-US" smtClean="0"/>
              <a:t>‹#›</a:t>
            </a:fld>
            <a:endParaRPr lang="en-US" dirty="0"/>
          </a:p>
        </p:txBody>
      </p:sp>
    </p:spTree>
    <p:extLst>
      <p:ext uri="{BB962C8B-B14F-4D97-AF65-F5344CB8AC3E}">
        <p14:creationId xmlns:p14="http://schemas.microsoft.com/office/powerpoint/2010/main" val="15764767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F9A3D-B123-4604-B7A5-76D5333E7650}" type="datetimeFigureOut">
              <a:rPr lang="en-US" smtClean="0"/>
              <a:t>4/16/2021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7A9258-A251-439A-A0FC-DA2666542E8B}" type="slidenum">
              <a:rPr lang="en-US" smtClean="0"/>
              <a:t>‹#›</a:t>
            </a:fld>
            <a:endParaRPr lang="en-US" dirty="0"/>
          </a:p>
        </p:txBody>
      </p:sp>
    </p:spTree>
    <p:extLst>
      <p:ext uri="{BB962C8B-B14F-4D97-AF65-F5344CB8AC3E}">
        <p14:creationId xmlns:p14="http://schemas.microsoft.com/office/powerpoint/2010/main" val="13084120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9" y="609601"/>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41" y="609601"/>
            <a:ext cx="7060151"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F9A3D-B123-4604-B7A5-76D5333E7650}" type="datetimeFigureOut">
              <a:rPr lang="en-US" smtClean="0"/>
              <a:t>4/16/2021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7A9258-A251-439A-A0FC-DA2666542E8B}" type="slidenum">
              <a:rPr lang="en-US" smtClean="0"/>
              <a:t>‹#›</a:t>
            </a:fld>
            <a:endParaRPr lang="en-US" dirty="0"/>
          </a:p>
        </p:txBody>
      </p:sp>
    </p:spTree>
    <p:extLst>
      <p:ext uri="{BB962C8B-B14F-4D97-AF65-F5344CB8AC3E}">
        <p14:creationId xmlns:p14="http://schemas.microsoft.com/office/powerpoint/2010/main" val="1945944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9"/>
            <a:ext cx="7766936" cy="1646303"/>
          </a:xfrm>
        </p:spPr>
        <p:txBody>
          <a:bodyPr anchor="b">
            <a:noAutofit/>
          </a:bodyPr>
          <a:lstStyle>
            <a:lvl1pPr algn="r">
              <a:defRPr sz="55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143" indent="0" algn="ctr">
              <a:buNone/>
              <a:defRPr>
                <a:solidFill>
                  <a:schemeClr val="tx1">
                    <a:tint val="75000"/>
                  </a:schemeClr>
                </a:solidFill>
              </a:defRPr>
            </a:lvl2pPr>
            <a:lvl3pPr marL="914286" indent="0" algn="ctr">
              <a:buNone/>
              <a:defRPr>
                <a:solidFill>
                  <a:schemeClr val="tx1">
                    <a:tint val="75000"/>
                  </a:schemeClr>
                </a:solidFill>
              </a:defRPr>
            </a:lvl3pPr>
            <a:lvl4pPr marL="1371430" indent="0" algn="ctr">
              <a:buNone/>
              <a:defRPr>
                <a:solidFill>
                  <a:schemeClr val="tx1">
                    <a:tint val="75000"/>
                  </a:schemeClr>
                </a:solidFill>
              </a:defRPr>
            </a:lvl4pPr>
            <a:lvl5pPr marL="1828573" indent="0" algn="ctr">
              <a:buNone/>
              <a:defRPr>
                <a:solidFill>
                  <a:schemeClr val="tx1">
                    <a:tint val="75000"/>
                  </a:schemeClr>
                </a:solidFill>
              </a:defRPr>
            </a:lvl5pPr>
            <a:lvl6pPr marL="2285718" indent="0" algn="ctr">
              <a:buNone/>
              <a:defRPr>
                <a:solidFill>
                  <a:schemeClr val="tx1">
                    <a:tint val="75000"/>
                  </a:schemeClr>
                </a:solidFill>
              </a:defRPr>
            </a:lvl6pPr>
            <a:lvl7pPr marL="2742858" indent="0" algn="ctr">
              <a:buNone/>
              <a:defRPr>
                <a:solidFill>
                  <a:schemeClr val="tx1">
                    <a:tint val="75000"/>
                  </a:schemeClr>
                </a:solidFill>
              </a:defRPr>
            </a:lvl7pPr>
            <a:lvl8pPr marL="3200000" indent="0" algn="ctr">
              <a:buNone/>
              <a:defRPr>
                <a:solidFill>
                  <a:schemeClr val="tx1">
                    <a:tint val="75000"/>
                  </a:schemeClr>
                </a:solidFill>
              </a:defRPr>
            </a:lvl8pPr>
            <a:lvl9pPr marL="3657143"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885D47-FE33-49AE-8881-866FE90322F5}" type="datetimeFigureOut">
              <a:rPr lang="en-US" smtClean="0"/>
              <a:t>4/16/2021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D5468E-2BDB-4470-9108-AE87B78BFC6A}" type="slidenum">
              <a:rPr lang="en-US" smtClean="0"/>
              <a:t>‹#›</a:t>
            </a:fld>
            <a:endParaRPr lang="en-US" dirty="0"/>
          </a:p>
        </p:txBody>
      </p:sp>
    </p:spTree>
    <p:extLst>
      <p:ext uri="{BB962C8B-B14F-4D97-AF65-F5344CB8AC3E}">
        <p14:creationId xmlns:p14="http://schemas.microsoft.com/office/powerpoint/2010/main" val="12869945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885D47-FE33-49AE-8881-866FE90322F5}" type="datetimeFigureOut">
              <a:rPr lang="en-US" smtClean="0"/>
              <a:t>4/16/2021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D5468E-2BDB-4470-9108-AE87B78BFC6A}" type="slidenum">
              <a:rPr lang="en-US" smtClean="0"/>
              <a:t>‹#›</a:t>
            </a:fld>
            <a:endParaRPr lang="en-US" dirty="0"/>
          </a:p>
        </p:txBody>
      </p:sp>
    </p:spTree>
    <p:extLst>
      <p:ext uri="{BB962C8B-B14F-4D97-AF65-F5344CB8AC3E}">
        <p14:creationId xmlns:p14="http://schemas.microsoft.com/office/powerpoint/2010/main" val="684296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8"/>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143" indent="0">
              <a:buNone/>
              <a:defRPr sz="1900">
                <a:solidFill>
                  <a:schemeClr val="tx1">
                    <a:tint val="75000"/>
                  </a:schemeClr>
                </a:solidFill>
              </a:defRPr>
            </a:lvl2pPr>
            <a:lvl3pPr marL="914286" indent="0">
              <a:buNone/>
              <a:defRPr sz="1600">
                <a:solidFill>
                  <a:schemeClr val="tx1">
                    <a:tint val="75000"/>
                  </a:schemeClr>
                </a:solidFill>
              </a:defRPr>
            </a:lvl3pPr>
            <a:lvl4pPr marL="1371430" indent="0">
              <a:buNone/>
              <a:defRPr sz="1500">
                <a:solidFill>
                  <a:schemeClr val="tx1">
                    <a:tint val="75000"/>
                  </a:schemeClr>
                </a:solidFill>
              </a:defRPr>
            </a:lvl4pPr>
            <a:lvl5pPr marL="1828573" indent="0">
              <a:buNone/>
              <a:defRPr sz="1500">
                <a:solidFill>
                  <a:schemeClr val="tx1">
                    <a:tint val="75000"/>
                  </a:schemeClr>
                </a:solidFill>
              </a:defRPr>
            </a:lvl5pPr>
            <a:lvl6pPr marL="2285718" indent="0">
              <a:buNone/>
              <a:defRPr sz="1500">
                <a:solidFill>
                  <a:schemeClr val="tx1">
                    <a:tint val="75000"/>
                  </a:schemeClr>
                </a:solidFill>
              </a:defRPr>
            </a:lvl6pPr>
            <a:lvl7pPr marL="2742858" indent="0">
              <a:buNone/>
              <a:defRPr sz="1500">
                <a:solidFill>
                  <a:schemeClr val="tx1">
                    <a:tint val="75000"/>
                  </a:schemeClr>
                </a:solidFill>
              </a:defRPr>
            </a:lvl7pPr>
            <a:lvl8pPr marL="3200000" indent="0">
              <a:buNone/>
              <a:defRPr sz="1500">
                <a:solidFill>
                  <a:schemeClr val="tx1">
                    <a:tint val="75000"/>
                  </a:schemeClr>
                </a:solidFill>
              </a:defRPr>
            </a:lvl8pPr>
            <a:lvl9pPr marL="3657143"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885D47-FE33-49AE-8881-866FE90322F5}" type="datetimeFigureOut">
              <a:rPr lang="en-US" smtClean="0"/>
              <a:t>4/16/2021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D5468E-2BDB-4470-9108-AE87B78BFC6A}" type="slidenum">
              <a:rPr lang="en-US" smtClean="0"/>
              <a:t>‹#›</a:t>
            </a:fld>
            <a:endParaRPr lang="en-US" dirty="0"/>
          </a:p>
        </p:txBody>
      </p:sp>
    </p:spTree>
    <p:extLst>
      <p:ext uri="{BB962C8B-B14F-4D97-AF65-F5344CB8AC3E}">
        <p14:creationId xmlns:p14="http://schemas.microsoft.com/office/powerpoint/2010/main" val="241517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F9A3D-B123-4604-B7A5-76D5333E7650}" type="datetimeFigureOut">
              <a:rPr lang="en-US" smtClean="0"/>
              <a:t>4/16/2021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7A9258-A251-439A-A0FC-DA2666542E8B}" type="slidenum">
              <a:rPr lang="en-US" smtClean="0"/>
              <a:t>‹#›</a:t>
            </a:fld>
            <a:endParaRPr lang="en-US" dirty="0"/>
          </a:p>
        </p:txBody>
      </p:sp>
    </p:spTree>
    <p:extLst>
      <p:ext uri="{BB962C8B-B14F-4D97-AF65-F5344CB8AC3E}">
        <p14:creationId xmlns:p14="http://schemas.microsoft.com/office/powerpoint/2010/main" val="9766101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6" y="2160591"/>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69" y="2160591"/>
            <a:ext cx="4184035"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885D47-FE33-49AE-8881-866FE90322F5}" type="datetimeFigureOut">
              <a:rPr lang="en-US" smtClean="0"/>
              <a:t>4/16/2021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D5468E-2BDB-4470-9108-AE87B78BFC6A}" type="slidenum">
              <a:rPr lang="en-US" smtClean="0"/>
              <a:t>‹#›</a:t>
            </a:fld>
            <a:endParaRPr lang="en-US" dirty="0"/>
          </a:p>
        </p:txBody>
      </p:sp>
    </p:spTree>
    <p:extLst>
      <p:ext uri="{BB962C8B-B14F-4D97-AF65-F5344CB8AC3E}">
        <p14:creationId xmlns:p14="http://schemas.microsoft.com/office/powerpoint/2010/main" val="770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51" y="2160989"/>
            <a:ext cx="4185623" cy="576263"/>
          </a:xfrm>
        </p:spPr>
        <p:txBody>
          <a:bodyPr anchor="b">
            <a:noAutofit/>
          </a:bodyPr>
          <a:lstStyle>
            <a:lvl1pPr marL="0" indent="0">
              <a:buNone/>
              <a:defRPr sz="2400" b="0"/>
            </a:lvl1pPr>
            <a:lvl2pPr marL="457143" indent="0">
              <a:buNone/>
              <a:defRPr sz="2000" b="1"/>
            </a:lvl2pPr>
            <a:lvl3pPr marL="914286" indent="0">
              <a:buNone/>
              <a:defRPr sz="19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51" y="2737248"/>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5" y="2160989"/>
            <a:ext cx="4185619" cy="576263"/>
          </a:xfrm>
        </p:spPr>
        <p:txBody>
          <a:bodyPr anchor="b">
            <a:noAutofit/>
          </a:bodyPr>
          <a:lstStyle>
            <a:lvl1pPr marL="0" indent="0">
              <a:buNone/>
              <a:defRPr sz="2400" b="0"/>
            </a:lvl1pPr>
            <a:lvl2pPr marL="457143" indent="0">
              <a:buNone/>
              <a:defRPr sz="2000" b="1"/>
            </a:lvl2pPr>
            <a:lvl3pPr marL="914286" indent="0">
              <a:buNone/>
              <a:defRPr sz="19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90" y="2737248"/>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885D47-FE33-49AE-8881-866FE90322F5}" type="datetimeFigureOut">
              <a:rPr lang="en-US" smtClean="0"/>
              <a:t>4/16/2021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4D5468E-2BDB-4470-9108-AE87B78BFC6A}" type="slidenum">
              <a:rPr lang="en-US" smtClean="0"/>
              <a:t>‹#›</a:t>
            </a:fld>
            <a:endParaRPr lang="en-US" dirty="0"/>
          </a:p>
        </p:txBody>
      </p:sp>
    </p:spTree>
    <p:extLst>
      <p:ext uri="{BB962C8B-B14F-4D97-AF65-F5344CB8AC3E}">
        <p14:creationId xmlns:p14="http://schemas.microsoft.com/office/powerpoint/2010/main" val="2398533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885D47-FE33-49AE-8881-866FE90322F5}" type="datetimeFigureOut">
              <a:rPr lang="en-US" smtClean="0"/>
              <a:t>4/16/2021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4D5468E-2BDB-4470-9108-AE87B78BFC6A}" type="slidenum">
              <a:rPr lang="en-US" smtClean="0"/>
              <a:t>‹#›</a:t>
            </a:fld>
            <a:endParaRPr lang="en-US" dirty="0"/>
          </a:p>
        </p:txBody>
      </p:sp>
    </p:spTree>
    <p:extLst>
      <p:ext uri="{BB962C8B-B14F-4D97-AF65-F5344CB8AC3E}">
        <p14:creationId xmlns:p14="http://schemas.microsoft.com/office/powerpoint/2010/main" val="9000764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885D47-FE33-49AE-8881-866FE90322F5}" type="datetimeFigureOut">
              <a:rPr lang="en-US" smtClean="0"/>
              <a:t>4/16/2021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4D5468E-2BDB-4470-9108-AE87B78BFC6A}" type="slidenum">
              <a:rPr lang="en-US" smtClean="0"/>
              <a:t>‹#›</a:t>
            </a:fld>
            <a:endParaRPr lang="en-US" dirty="0"/>
          </a:p>
        </p:txBody>
      </p:sp>
    </p:spTree>
    <p:extLst>
      <p:ext uri="{BB962C8B-B14F-4D97-AF65-F5344CB8AC3E}">
        <p14:creationId xmlns:p14="http://schemas.microsoft.com/office/powerpoint/2010/main" val="26038929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1498605"/>
            <a:ext cx="3854528" cy="1278467"/>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4"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5" y="2777076"/>
            <a:ext cx="3854528" cy="2584449"/>
          </a:xfrm>
        </p:spPr>
        <p:txBody>
          <a:bodyPr>
            <a:normAutofit/>
          </a:bodyPr>
          <a:lstStyle>
            <a:lvl1pPr marL="0" indent="0">
              <a:buNone/>
              <a:defRPr sz="1500"/>
            </a:lvl1pPr>
            <a:lvl2pPr marL="457003" indent="0">
              <a:buNone/>
              <a:defRPr sz="1500"/>
            </a:lvl2pPr>
            <a:lvl3pPr marL="914013" indent="0">
              <a:buNone/>
              <a:defRPr sz="1200"/>
            </a:lvl3pPr>
            <a:lvl4pPr marL="1371018" indent="0">
              <a:buNone/>
              <a:defRPr sz="1100"/>
            </a:lvl4pPr>
            <a:lvl5pPr marL="1828024" indent="0">
              <a:buNone/>
              <a:defRPr sz="1100"/>
            </a:lvl5pPr>
            <a:lvl6pPr marL="2285034" indent="0">
              <a:buNone/>
              <a:defRPr sz="1100"/>
            </a:lvl6pPr>
            <a:lvl7pPr marL="2742037" indent="0">
              <a:buNone/>
              <a:defRPr sz="1100"/>
            </a:lvl7pPr>
            <a:lvl8pPr marL="3199040" indent="0">
              <a:buNone/>
              <a:defRPr sz="1100"/>
            </a:lvl8pPr>
            <a:lvl9pPr marL="3656043"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B5885D47-FE33-49AE-8881-866FE90322F5}" type="datetimeFigureOut">
              <a:rPr lang="en-US" smtClean="0"/>
              <a:t>4/16/2021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D5468E-2BDB-4470-9108-AE87B78BFC6A}" type="slidenum">
              <a:rPr lang="en-US" smtClean="0"/>
              <a:t>‹#›</a:t>
            </a:fld>
            <a:endParaRPr lang="en-US" dirty="0"/>
          </a:p>
        </p:txBody>
      </p:sp>
    </p:spTree>
    <p:extLst>
      <p:ext uri="{BB962C8B-B14F-4D97-AF65-F5344CB8AC3E}">
        <p14:creationId xmlns:p14="http://schemas.microsoft.com/office/powerpoint/2010/main" val="5419360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6" y="4800601"/>
            <a:ext cx="8596667" cy="566739"/>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5" y="609606"/>
            <a:ext cx="8596668" cy="3845719"/>
          </a:xfrm>
        </p:spPr>
        <p:txBody>
          <a:bodyPr anchor="t">
            <a:normAutofit/>
          </a:bodyPr>
          <a:lstStyle>
            <a:lvl1pPr marL="0" indent="0" algn="ctr">
              <a:buNone/>
              <a:defRPr sz="1600"/>
            </a:lvl1pPr>
            <a:lvl2pPr marL="457143" indent="0">
              <a:buNone/>
              <a:defRPr sz="1600"/>
            </a:lvl2pPr>
            <a:lvl3pPr marL="914286" indent="0">
              <a:buNone/>
              <a:defRPr sz="1600"/>
            </a:lvl3pPr>
            <a:lvl4pPr marL="1371430" indent="0">
              <a:buNone/>
              <a:defRPr sz="1600"/>
            </a:lvl4pPr>
            <a:lvl5pPr marL="1828573" indent="0">
              <a:buNone/>
              <a:defRPr sz="1600"/>
            </a:lvl5pPr>
            <a:lvl6pPr marL="2285718" indent="0">
              <a:buNone/>
              <a:defRPr sz="1600"/>
            </a:lvl6pPr>
            <a:lvl7pPr marL="2742858" indent="0">
              <a:buNone/>
              <a:defRPr sz="1600"/>
            </a:lvl7pPr>
            <a:lvl8pPr marL="3200000" indent="0">
              <a:buNone/>
              <a:defRPr sz="1600"/>
            </a:lvl8pPr>
            <a:lvl9pPr marL="3657143" indent="0">
              <a:buNone/>
              <a:defRPr sz="1600"/>
            </a:lvl9pPr>
          </a:lstStyle>
          <a:p>
            <a:r>
              <a:rPr lang="en-US" dirty="0"/>
              <a:t>Click icon to add picture</a:t>
            </a:r>
          </a:p>
        </p:txBody>
      </p:sp>
      <p:sp>
        <p:nvSpPr>
          <p:cNvPr id="4" name="Text Placeholder 3"/>
          <p:cNvSpPr>
            <a:spLocks noGrp="1"/>
          </p:cNvSpPr>
          <p:nvPr>
            <p:ph type="body" sz="half" idx="2"/>
          </p:nvPr>
        </p:nvSpPr>
        <p:spPr>
          <a:xfrm>
            <a:off x="677336" y="5367339"/>
            <a:ext cx="8596667" cy="674024"/>
          </a:xfrm>
        </p:spPr>
        <p:txBody>
          <a:bodyPr>
            <a:normAutofit/>
          </a:bodyPr>
          <a:lstStyle>
            <a:lvl1pPr marL="0" indent="0">
              <a:buNone/>
              <a:defRPr sz="1200"/>
            </a:lvl1pPr>
            <a:lvl2pPr marL="457143" indent="0">
              <a:buNone/>
              <a:defRPr sz="1200"/>
            </a:lvl2pPr>
            <a:lvl3pPr marL="914286" indent="0">
              <a:buNone/>
              <a:defRPr sz="1100"/>
            </a:lvl3pPr>
            <a:lvl4pPr marL="1371430" indent="0">
              <a:buNone/>
              <a:defRPr sz="900"/>
            </a:lvl4pPr>
            <a:lvl5pPr marL="1828573" indent="0">
              <a:buNone/>
              <a:defRPr sz="900"/>
            </a:lvl5pPr>
            <a:lvl6pPr marL="2285718" indent="0">
              <a:buNone/>
              <a:defRPr sz="900"/>
            </a:lvl6pPr>
            <a:lvl7pPr marL="2742858" indent="0">
              <a:buNone/>
              <a:defRPr sz="900"/>
            </a:lvl7pPr>
            <a:lvl8pPr marL="3200000" indent="0">
              <a:buNone/>
              <a:defRPr sz="900"/>
            </a:lvl8pPr>
            <a:lvl9pPr marL="36571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885D47-FE33-49AE-8881-866FE90322F5}" type="datetimeFigureOut">
              <a:rPr lang="en-US" smtClean="0"/>
              <a:t>4/16/2021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D5468E-2BDB-4470-9108-AE87B78BFC6A}" type="slidenum">
              <a:rPr lang="en-US" smtClean="0"/>
              <a:t>‹#›</a:t>
            </a:fld>
            <a:endParaRPr lang="en-US" dirty="0"/>
          </a:p>
        </p:txBody>
      </p:sp>
    </p:spTree>
    <p:extLst>
      <p:ext uri="{BB962C8B-B14F-4D97-AF65-F5344CB8AC3E}">
        <p14:creationId xmlns:p14="http://schemas.microsoft.com/office/powerpoint/2010/main" val="33181678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1"/>
            <a:ext cx="8596668" cy="1570963"/>
          </a:xfrm>
        </p:spPr>
        <p:txBody>
          <a:bodyPr anchor="ctr">
            <a:normAutofit/>
          </a:bodyPr>
          <a:lstStyle>
            <a:lvl1pPr marL="0" indent="0" algn="l">
              <a:buNone/>
              <a:defRPr sz="1900">
                <a:solidFill>
                  <a:schemeClr val="tx1">
                    <a:lumMod val="75000"/>
                    <a:lumOff val="25000"/>
                  </a:schemeClr>
                </a:solidFill>
              </a:defRPr>
            </a:lvl1pPr>
            <a:lvl2pPr marL="457143" indent="0">
              <a:buNone/>
              <a:defRPr sz="1900">
                <a:solidFill>
                  <a:schemeClr val="tx1">
                    <a:tint val="75000"/>
                  </a:schemeClr>
                </a:solidFill>
              </a:defRPr>
            </a:lvl2pPr>
            <a:lvl3pPr marL="914286" indent="0">
              <a:buNone/>
              <a:defRPr sz="1600">
                <a:solidFill>
                  <a:schemeClr val="tx1">
                    <a:tint val="75000"/>
                  </a:schemeClr>
                </a:solidFill>
              </a:defRPr>
            </a:lvl3pPr>
            <a:lvl4pPr marL="1371430" indent="0">
              <a:buNone/>
              <a:defRPr sz="1500">
                <a:solidFill>
                  <a:schemeClr val="tx1">
                    <a:tint val="75000"/>
                  </a:schemeClr>
                </a:solidFill>
              </a:defRPr>
            </a:lvl4pPr>
            <a:lvl5pPr marL="1828573" indent="0">
              <a:buNone/>
              <a:defRPr sz="1500">
                <a:solidFill>
                  <a:schemeClr val="tx1">
                    <a:tint val="75000"/>
                  </a:schemeClr>
                </a:solidFill>
              </a:defRPr>
            </a:lvl5pPr>
            <a:lvl6pPr marL="2285718" indent="0">
              <a:buNone/>
              <a:defRPr sz="1500">
                <a:solidFill>
                  <a:schemeClr val="tx1">
                    <a:tint val="75000"/>
                  </a:schemeClr>
                </a:solidFill>
              </a:defRPr>
            </a:lvl6pPr>
            <a:lvl7pPr marL="2742858" indent="0">
              <a:buNone/>
              <a:defRPr sz="1500">
                <a:solidFill>
                  <a:schemeClr val="tx1">
                    <a:tint val="75000"/>
                  </a:schemeClr>
                </a:solidFill>
              </a:defRPr>
            </a:lvl7pPr>
            <a:lvl8pPr marL="3200000" indent="0">
              <a:buNone/>
              <a:defRPr sz="1500">
                <a:solidFill>
                  <a:schemeClr val="tx1">
                    <a:tint val="75000"/>
                  </a:schemeClr>
                </a:solidFill>
              </a:defRPr>
            </a:lvl8pPr>
            <a:lvl9pPr marL="3657143"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885D47-FE33-49AE-8881-866FE90322F5}" type="datetimeFigureOut">
              <a:rPr lang="en-US" smtClean="0"/>
              <a:t>4/16/2021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D5468E-2BDB-4470-9108-AE87B78BFC6A}" type="slidenum">
              <a:rPr lang="en-US" smtClean="0"/>
              <a:t>‹#›</a:t>
            </a:fld>
            <a:endParaRPr lang="en-US" dirty="0"/>
          </a:p>
        </p:txBody>
      </p:sp>
    </p:spTree>
    <p:extLst>
      <p:ext uri="{BB962C8B-B14F-4D97-AF65-F5344CB8AC3E}">
        <p14:creationId xmlns:p14="http://schemas.microsoft.com/office/powerpoint/2010/main" val="42467831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9" y="609600"/>
            <a:ext cx="809413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143" indent="0">
              <a:buFontTx/>
              <a:buNone/>
              <a:defRPr/>
            </a:lvl2pPr>
            <a:lvl3pPr marL="914286" indent="0">
              <a:buFontTx/>
              <a:buNone/>
              <a:defRPr/>
            </a:lvl3pPr>
            <a:lvl4pPr marL="1371430" indent="0">
              <a:buFontTx/>
              <a:buNone/>
              <a:defRPr/>
            </a:lvl4pPr>
            <a:lvl5pPr marL="1828573"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1"/>
            <a:ext cx="8596668" cy="1570963"/>
          </a:xfrm>
        </p:spPr>
        <p:txBody>
          <a:bodyPr anchor="ctr">
            <a:normAutofit/>
          </a:bodyPr>
          <a:lstStyle>
            <a:lvl1pPr marL="0" indent="0" algn="l">
              <a:buNone/>
              <a:defRPr sz="1900">
                <a:solidFill>
                  <a:schemeClr val="tx1">
                    <a:lumMod val="75000"/>
                    <a:lumOff val="25000"/>
                  </a:schemeClr>
                </a:solidFill>
              </a:defRPr>
            </a:lvl1pPr>
            <a:lvl2pPr marL="457143" indent="0">
              <a:buNone/>
              <a:defRPr sz="1900">
                <a:solidFill>
                  <a:schemeClr val="tx1">
                    <a:tint val="75000"/>
                  </a:schemeClr>
                </a:solidFill>
              </a:defRPr>
            </a:lvl2pPr>
            <a:lvl3pPr marL="914286" indent="0">
              <a:buNone/>
              <a:defRPr sz="1600">
                <a:solidFill>
                  <a:schemeClr val="tx1">
                    <a:tint val="75000"/>
                  </a:schemeClr>
                </a:solidFill>
              </a:defRPr>
            </a:lvl3pPr>
            <a:lvl4pPr marL="1371430" indent="0">
              <a:buNone/>
              <a:defRPr sz="1500">
                <a:solidFill>
                  <a:schemeClr val="tx1">
                    <a:tint val="75000"/>
                  </a:schemeClr>
                </a:solidFill>
              </a:defRPr>
            </a:lvl4pPr>
            <a:lvl5pPr marL="1828573" indent="0">
              <a:buNone/>
              <a:defRPr sz="1500">
                <a:solidFill>
                  <a:schemeClr val="tx1">
                    <a:tint val="75000"/>
                  </a:schemeClr>
                </a:solidFill>
              </a:defRPr>
            </a:lvl5pPr>
            <a:lvl6pPr marL="2285718" indent="0">
              <a:buNone/>
              <a:defRPr sz="1500">
                <a:solidFill>
                  <a:schemeClr val="tx1">
                    <a:tint val="75000"/>
                  </a:schemeClr>
                </a:solidFill>
              </a:defRPr>
            </a:lvl6pPr>
            <a:lvl7pPr marL="2742858" indent="0">
              <a:buNone/>
              <a:defRPr sz="1500">
                <a:solidFill>
                  <a:schemeClr val="tx1">
                    <a:tint val="75000"/>
                  </a:schemeClr>
                </a:solidFill>
              </a:defRPr>
            </a:lvl7pPr>
            <a:lvl8pPr marL="3200000" indent="0">
              <a:buNone/>
              <a:defRPr sz="1500">
                <a:solidFill>
                  <a:schemeClr val="tx1">
                    <a:tint val="75000"/>
                  </a:schemeClr>
                </a:solidFill>
              </a:defRPr>
            </a:lvl8pPr>
            <a:lvl9pPr marL="3657143"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885D47-FE33-49AE-8881-866FE90322F5}" type="datetimeFigureOut">
              <a:rPr lang="en-US" smtClean="0"/>
              <a:t>4/16/2021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D5468E-2BDB-4470-9108-AE87B78BFC6A}" type="slidenum">
              <a:rPr lang="en-US" smtClean="0"/>
              <a:t>‹#›</a:t>
            </a:fld>
            <a:endParaRPr lang="en-US" dirty="0"/>
          </a:p>
        </p:txBody>
      </p:sp>
      <p:sp>
        <p:nvSpPr>
          <p:cNvPr id="20" name="TextBox 19"/>
          <p:cNvSpPr txBox="1"/>
          <p:nvPr/>
        </p:nvSpPr>
        <p:spPr>
          <a:xfrm>
            <a:off x="541871" y="790379"/>
            <a:ext cx="609600" cy="584776"/>
          </a:xfrm>
          <a:prstGeom prst="rect">
            <a:avLst/>
          </a:prstGeom>
        </p:spPr>
        <p:txBody>
          <a:bodyPr vert="horz" lIns="91430" tIns="45718" rIns="91430" bIns="45718"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30" tIns="45718" rIns="91430" bIns="45718"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3676890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91"/>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9"/>
            <a:ext cx="8596668" cy="1513915"/>
          </a:xfrm>
        </p:spPr>
        <p:txBody>
          <a:bodyPr anchor="t">
            <a:normAutofit/>
          </a:bodyPr>
          <a:lstStyle>
            <a:lvl1pPr marL="0" indent="0" algn="l">
              <a:buNone/>
              <a:defRPr sz="1900">
                <a:solidFill>
                  <a:schemeClr val="tx1">
                    <a:lumMod val="75000"/>
                    <a:lumOff val="25000"/>
                  </a:schemeClr>
                </a:solidFill>
              </a:defRPr>
            </a:lvl1pPr>
            <a:lvl2pPr marL="457143" indent="0">
              <a:buNone/>
              <a:defRPr sz="1900">
                <a:solidFill>
                  <a:schemeClr val="tx1">
                    <a:tint val="75000"/>
                  </a:schemeClr>
                </a:solidFill>
              </a:defRPr>
            </a:lvl2pPr>
            <a:lvl3pPr marL="914286" indent="0">
              <a:buNone/>
              <a:defRPr sz="1600">
                <a:solidFill>
                  <a:schemeClr val="tx1">
                    <a:tint val="75000"/>
                  </a:schemeClr>
                </a:solidFill>
              </a:defRPr>
            </a:lvl3pPr>
            <a:lvl4pPr marL="1371430" indent="0">
              <a:buNone/>
              <a:defRPr sz="1500">
                <a:solidFill>
                  <a:schemeClr val="tx1">
                    <a:tint val="75000"/>
                  </a:schemeClr>
                </a:solidFill>
              </a:defRPr>
            </a:lvl4pPr>
            <a:lvl5pPr marL="1828573" indent="0">
              <a:buNone/>
              <a:defRPr sz="1500">
                <a:solidFill>
                  <a:schemeClr val="tx1">
                    <a:tint val="75000"/>
                  </a:schemeClr>
                </a:solidFill>
              </a:defRPr>
            </a:lvl5pPr>
            <a:lvl6pPr marL="2285718" indent="0">
              <a:buNone/>
              <a:defRPr sz="1500">
                <a:solidFill>
                  <a:schemeClr val="tx1">
                    <a:tint val="75000"/>
                  </a:schemeClr>
                </a:solidFill>
              </a:defRPr>
            </a:lvl6pPr>
            <a:lvl7pPr marL="2742858" indent="0">
              <a:buNone/>
              <a:defRPr sz="1500">
                <a:solidFill>
                  <a:schemeClr val="tx1">
                    <a:tint val="75000"/>
                  </a:schemeClr>
                </a:solidFill>
              </a:defRPr>
            </a:lvl7pPr>
            <a:lvl8pPr marL="3200000" indent="0">
              <a:buNone/>
              <a:defRPr sz="1500">
                <a:solidFill>
                  <a:schemeClr val="tx1">
                    <a:tint val="75000"/>
                  </a:schemeClr>
                </a:solidFill>
              </a:defRPr>
            </a:lvl8pPr>
            <a:lvl9pPr marL="3657143"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885D47-FE33-49AE-8881-866FE90322F5}" type="datetimeFigureOut">
              <a:rPr lang="en-US" smtClean="0"/>
              <a:t>4/16/2021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D5468E-2BDB-4470-9108-AE87B78BFC6A}" type="slidenum">
              <a:rPr lang="en-US" smtClean="0"/>
              <a:t>‹#›</a:t>
            </a:fld>
            <a:endParaRPr lang="en-US" dirty="0"/>
          </a:p>
        </p:txBody>
      </p:sp>
    </p:spTree>
    <p:extLst>
      <p:ext uri="{BB962C8B-B14F-4D97-AF65-F5344CB8AC3E}">
        <p14:creationId xmlns:p14="http://schemas.microsoft.com/office/powerpoint/2010/main" val="11344943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9" y="609600"/>
            <a:ext cx="809413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143" indent="0">
              <a:buFontTx/>
              <a:buNone/>
              <a:defRPr/>
            </a:lvl2pPr>
            <a:lvl3pPr marL="914286" indent="0">
              <a:buFontTx/>
              <a:buNone/>
              <a:defRPr/>
            </a:lvl3pPr>
            <a:lvl4pPr marL="1371430" indent="0">
              <a:buFontTx/>
              <a:buNone/>
              <a:defRPr/>
            </a:lvl4pPr>
            <a:lvl5pPr marL="1828573"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9"/>
            <a:ext cx="8596668" cy="1513915"/>
          </a:xfrm>
        </p:spPr>
        <p:txBody>
          <a:bodyPr anchor="t">
            <a:normAutofit/>
          </a:bodyPr>
          <a:lstStyle>
            <a:lvl1pPr marL="0" indent="0" algn="l">
              <a:buNone/>
              <a:defRPr sz="1900">
                <a:solidFill>
                  <a:schemeClr val="tx1">
                    <a:lumMod val="50000"/>
                    <a:lumOff val="50000"/>
                  </a:schemeClr>
                </a:solidFill>
              </a:defRPr>
            </a:lvl1pPr>
            <a:lvl2pPr marL="457143" indent="0">
              <a:buNone/>
              <a:defRPr sz="1900">
                <a:solidFill>
                  <a:schemeClr val="tx1">
                    <a:tint val="75000"/>
                  </a:schemeClr>
                </a:solidFill>
              </a:defRPr>
            </a:lvl2pPr>
            <a:lvl3pPr marL="914286" indent="0">
              <a:buNone/>
              <a:defRPr sz="1600">
                <a:solidFill>
                  <a:schemeClr val="tx1">
                    <a:tint val="75000"/>
                  </a:schemeClr>
                </a:solidFill>
              </a:defRPr>
            </a:lvl3pPr>
            <a:lvl4pPr marL="1371430" indent="0">
              <a:buNone/>
              <a:defRPr sz="1500">
                <a:solidFill>
                  <a:schemeClr val="tx1">
                    <a:tint val="75000"/>
                  </a:schemeClr>
                </a:solidFill>
              </a:defRPr>
            </a:lvl4pPr>
            <a:lvl5pPr marL="1828573" indent="0">
              <a:buNone/>
              <a:defRPr sz="1500">
                <a:solidFill>
                  <a:schemeClr val="tx1">
                    <a:tint val="75000"/>
                  </a:schemeClr>
                </a:solidFill>
              </a:defRPr>
            </a:lvl5pPr>
            <a:lvl6pPr marL="2285718" indent="0">
              <a:buNone/>
              <a:defRPr sz="1500">
                <a:solidFill>
                  <a:schemeClr val="tx1">
                    <a:tint val="75000"/>
                  </a:schemeClr>
                </a:solidFill>
              </a:defRPr>
            </a:lvl6pPr>
            <a:lvl7pPr marL="2742858" indent="0">
              <a:buNone/>
              <a:defRPr sz="1500">
                <a:solidFill>
                  <a:schemeClr val="tx1">
                    <a:tint val="75000"/>
                  </a:schemeClr>
                </a:solidFill>
              </a:defRPr>
            </a:lvl7pPr>
            <a:lvl8pPr marL="3200000" indent="0">
              <a:buNone/>
              <a:defRPr sz="1500">
                <a:solidFill>
                  <a:schemeClr val="tx1">
                    <a:tint val="75000"/>
                  </a:schemeClr>
                </a:solidFill>
              </a:defRPr>
            </a:lvl8pPr>
            <a:lvl9pPr marL="3657143"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885D47-FE33-49AE-8881-866FE90322F5}" type="datetimeFigureOut">
              <a:rPr lang="en-US" smtClean="0"/>
              <a:t>4/16/2021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D5468E-2BDB-4470-9108-AE87B78BFC6A}" type="slidenum">
              <a:rPr lang="en-US" smtClean="0"/>
              <a:t>‹#›</a:t>
            </a:fld>
            <a:endParaRPr lang="en-US" dirty="0"/>
          </a:p>
        </p:txBody>
      </p:sp>
      <p:sp>
        <p:nvSpPr>
          <p:cNvPr id="24" name="TextBox 23"/>
          <p:cNvSpPr txBox="1"/>
          <p:nvPr/>
        </p:nvSpPr>
        <p:spPr>
          <a:xfrm>
            <a:off x="541871" y="790379"/>
            <a:ext cx="609600" cy="584776"/>
          </a:xfrm>
          <a:prstGeom prst="rect">
            <a:avLst/>
          </a:prstGeom>
        </p:spPr>
        <p:txBody>
          <a:bodyPr vert="horz" lIns="91430" tIns="45718" rIns="91430" bIns="45718"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30" tIns="45718" rIns="91430" bIns="45718"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66026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8"/>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143" indent="0">
              <a:buNone/>
              <a:defRPr sz="1900">
                <a:solidFill>
                  <a:schemeClr val="tx1">
                    <a:tint val="75000"/>
                  </a:schemeClr>
                </a:solidFill>
              </a:defRPr>
            </a:lvl2pPr>
            <a:lvl3pPr marL="914286" indent="0">
              <a:buNone/>
              <a:defRPr sz="1600">
                <a:solidFill>
                  <a:schemeClr val="tx1">
                    <a:tint val="75000"/>
                  </a:schemeClr>
                </a:solidFill>
              </a:defRPr>
            </a:lvl3pPr>
            <a:lvl4pPr marL="1371430" indent="0">
              <a:buNone/>
              <a:defRPr sz="1500">
                <a:solidFill>
                  <a:schemeClr val="tx1">
                    <a:tint val="75000"/>
                  </a:schemeClr>
                </a:solidFill>
              </a:defRPr>
            </a:lvl4pPr>
            <a:lvl5pPr marL="1828573" indent="0">
              <a:buNone/>
              <a:defRPr sz="1500">
                <a:solidFill>
                  <a:schemeClr val="tx1">
                    <a:tint val="75000"/>
                  </a:schemeClr>
                </a:solidFill>
              </a:defRPr>
            </a:lvl5pPr>
            <a:lvl6pPr marL="2285718" indent="0">
              <a:buNone/>
              <a:defRPr sz="1500">
                <a:solidFill>
                  <a:schemeClr val="tx1">
                    <a:tint val="75000"/>
                  </a:schemeClr>
                </a:solidFill>
              </a:defRPr>
            </a:lvl6pPr>
            <a:lvl7pPr marL="2742858" indent="0">
              <a:buNone/>
              <a:defRPr sz="1500">
                <a:solidFill>
                  <a:schemeClr val="tx1">
                    <a:tint val="75000"/>
                  </a:schemeClr>
                </a:solidFill>
              </a:defRPr>
            </a:lvl7pPr>
            <a:lvl8pPr marL="3200000" indent="0">
              <a:buNone/>
              <a:defRPr sz="1500">
                <a:solidFill>
                  <a:schemeClr val="tx1">
                    <a:tint val="75000"/>
                  </a:schemeClr>
                </a:solidFill>
              </a:defRPr>
            </a:lvl8pPr>
            <a:lvl9pPr marL="3657143"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FF9A3D-B123-4604-B7A5-76D5333E7650}" type="datetimeFigureOut">
              <a:rPr lang="en-US" smtClean="0"/>
              <a:t>4/16/2021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7A9258-A251-439A-A0FC-DA2666542E8B}" type="slidenum">
              <a:rPr lang="en-US" smtClean="0"/>
              <a:t>‹#›</a:t>
            </a:fld>
            <a:endParaRPr lang="en-US" dirty="0"/>
          </a:p>
        </p:txBody>
      </p:sp>
    </p:spTree>
    <p:extLst>
      <p:ext uri="{BB962C8B-B14F-4D97-AF65-F5344CB8AC3E}">
        <p14:creationId xmlns:p14="http://schemas.microsoft.com/office/powerpoint/2010/main" val="27122119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143" indent="0">
              <a:buFontTx/>
              <a:buNone/>
              <a:defRPr/>
            </a:lvl2pPr>
            <a:lvl3pPr marL="914286" indent="0">
              <a:buFontTx/>
              <a:buNone/>
              <a:defRPr/>
            </a:lvl3pPr>
            <a:lvl4pPr marL="1371430" indent="0">
              <a:buFontTx/>
              <a:buNone/>
              <a:defRPr/>
            </a:lvl4pPr>
            <a:lvl5pPr marL="1828573"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9"/>
            <a:ext cx="8596668" cy="1513915"/>
          </a:xfrm>
        </p:spPr>
        <p:txBody>
          <a:bodyPr anchor="t">
            <a:normAutofit/>
          </a:bodyPr>
          <a:lstStyle>
            <a:lvl1pPr marL="0" indent="0" algn="l">
              <a:buNone/>
              <a:defRPr sz="1900">
                <a:solidFill>
                  <a:schemeClr val="tx1">
                    <a:lumMod val="50000"/>
                    <a:lumOff val="50000"/>
                  </a:schemeClr>
                </a:solidFill>
              </a:defRPr>
            </a:lvl1pPr>
            <a:lvl2pPr marL="457143" indent="0">
              <a:buNone/>
              <a:defRPr sz="1900">
                <a:solidFill>
                  <a:schemeClr val="tx1">
                    <a:tint val="75000"/>
                  </a:schemeClr>
                </a:solidFill>
              </a:defRPr>
            </a:lvl2pPr>
            <a:lvl3pPr marL="914286" indent="0">
              <a:buNone/>
              <a:defRPr sz="1600">
                <a:solidFill>
                  <a:schemeClr val="tx1">
                    <a:tint val="75000"/>
                  </a:schemeClr>
                </a:solidFill>
              </a:defRPr>
            </a:lvl3pPr>
            <a:lvl4pPr marL="1371430" indent="0">
              <a:buNone/>
              <a:defRPr sz="1500">
                <a:solidFill>
                  <a:schemeClr val="tx1">
                    <a:tint val="75000"/>
                  </a:schemeClr>
                </a:solidFill>
              </a:defRPr>
            </a:lvl4pPr>
            <a:lvl5pPr marL="1828573" indent="0">
              <a:buNone/>
              <a:defRPr sz="1500">
                <a:solidFill>
                  <a:schemeClr val="tx1">
                    <a:tint val="75000"/>
                  </a:schemeClr>
                </a:solidFill>
              </a:defRPr>
            </a:lvl5pPr>
            <a:lvl6pPr marL="2285718" indent="0">
              <a:buNone/>
              <a:defRPr sz="1500">
                <a:solidFill>
                  <a:schemeClr val="tx1">
                    <a:tint val="75000"/>
                  </a:schemeClr>
                </a:solidFill>
              </a:defRPr>
            </a:lvl6pPr>
            <a:lvl7pPr marL="2742858" indent="0">
              <a:buNone/>
              <a:defRPr sz="1500">
                <a:solidFill>
                  <a:schemeClr val="tx1">
                    <a:tint val="75000"/>
                  </a:schemeClr>
                </a:solidFill>
              </a:defRPr>
            </a:lvl7pPr>
            <a:lvl8pPr marL="3200000" indent="0">
              <a:buNone/>
              <a:defRPr sz="1500">
                <a:solidFill>
                  <a:schemeClr val="tx1">
                    <a:tint val="75000"/>
                  </a:schemeClr>
                </a:solidFill>
              </a:defRPr>
            </a:lvl8pPr>
            <a:lvl9pPr marL="3657143"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885D47-FE33-49AE-8881-866FE90322F5}" type="datetimeFigureOut">
              <a:rPr lang="en-US" smtClean="0"/>
              <a:t>4/16/2021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D5468E-2BDB-4470-9108-AE87B78BFC6A}" type="slidenum">
              <a:rPr lang="en-US" smtClean="0"/>
              <a:t>‹#›</a:t>
            </a:fld>
            <a:endParaRPr lang="en-US" dirty="0"/>
          </a:p>
        </p:txBody>
      </p:sp>
    </p:spTree>
    <p:extLst>
      <p:ext uri="{BB962C8B-B14F-4D97-AF65-F5344CB8AC3E}">
        <p14:creationId xmlns:p14="http://schemas.microsoft.com/office/powerpoint/2010/main" val="1506568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885D47-FE33-49AE-8881-866FE90322F5}" type="datetimeFigureOut">
              <a:rPr lang="en-US" smtClean="0"/>
              <a:t>4/16/2021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D5468E-2BDB-4470-9108-AE87B78BFC6A}" type="slidenum">
              <a:rPr lang="en-US" smtClean="0"/>
              <a:t>‹#›</a:t>
            </a:fld>
            <a:endParaRPr lang="en-US" dirty="0"/>
          </a:p>
        </p:txBody>
      </p:sp>
    </p:spTree>
    <p:extLst>
      <p:ext uri="{BB962C8B-B14F-4D97-AF65-F5344CB8AC3E}">
        <p14:creationId xmlns:p14="http://schemas.microsoft.com/office/powerpoint/2010/main" val="31808844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9" y="609601"/>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41" y="609601"/>
            <a:ext cx="7060151"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885D47-FE33-49AE-8881-866FE90322F5}" type="datetimeFigureOut">
              <a:rPr lang="en-US" smtClean="0"/>
              <a:t>4/16/2021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D5468E-2BDB-4470-9108-AE87B78BFC6A}" type="slidenum">
              <a:rPr lang="en-US" smtClean="0"/>
              <a:t>‹#›</a:t>
            </a:fld>
            <a:endParaRPr lang="en-US" dirty="0"/>
          </a:p>
        </p:txBody>
      </p:sp>
    </p:spTree>
    <p:extLst>
      <p:ext uri="{BB962C8B-B14F-4D97-AF65-F5344CB8AC3E}">
        <p14:creationId xmlns:p14="http://schemas.microsoft.com/office/powerpoint/2010/main" val="26067049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3FA42F5-FE32-4B4B-8808-1547325842D5}" type="datetimeFigureOut">
              <a:rPr lang="en-US" smtClean="0"/>
              <a:t>4/16/2021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C7EA8A-180B-464E-A2E1-2658753BACCE}" type="slidenum">
              <a:rPr lang="en-US" smtClean="0"/>
              <a:t>‹#›</a:t>
            </a:fld>
            <a:endParaRPr lang="en-US"/>
          </a:p>
        </p:txBody>
      </p:sp>
    </p:spTree>
    <p:extLst>
      <p:ext uri="{BB962C8B-B14F-4D97-AF65-F5344CB8AC3E}">
        <p14:creationId xmlns:p14="http://schemas.microsoft.com/office/powerpoint/2010/main" val="22742021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FA42F5-FE32-4B4B-8808-1547325842D5}" type="datetimeFigureOut">
              <a:rPr lang="en-US" smtClean="0"/>
              <a:t>4/16/2021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C7EA8A-180B-464E-A2E1-2658753BACCE}" type="slidenum">
              <a:rPr lang="en-US" smtClean="0"/>
              <a:t>‹#›</a:t>
            </a:fld>
            <a:endParaRPr lang="en-US"/>
          </a:p>
        </p:txBody>
      </p:sp>
    </p:spTree>
    <p:extLst>
      <p:ext uri="{BB962C8B-B14F-4D97-AF65-F5344CB8AC3E}">
        <p14:creationId xmlns:p14="http://schemas.microsoft.com/office/powerpoint/2010/main" val="30471840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FA42F5-FE32-4B4B-8808-1547325842D5}" type="datetimeFigureOut">
              <a:rPr lang="en-US" smtClean="0"/>
              <a:t>4/16/2021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C7EA8A-180B-464E-A2E1-2658753BACCE}" type="slidenum">
              <a:rPr lang="en-US" smtClean="0"/>
              <a:t>‹#›</a:t>
            </a:fld>
            <a:endParaRPr lang="en-US"/>
          </a:p>
        </p:txBody>
      </p:sp>
    </p:spTree>
    <p:extLst>
      <p:ext uri="{BB962C8B-B14F-4D97-AF65-F5344CB8AC3E}">
        <p14:creationId xmlns:p14="http://schemas.microsoft.com/office/powerpoint/2010/main" val="10996159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3FA42F5-FE32-4B4B-8808-1547325842D5}" type="datetimeFigureOut">
              <a:rPr lang="en-US" smtClean="0"/>
              <a:t>4/16/2021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C7EA8A-180B-464E-A2E1-2658753BACCE}" type="slidenum">
              <a:rPr lang="en-US" smtClean="0"/>
              <a:t>‹#›</a:t>
            </a:fld>
            <a:endParaRPr lang="en-US"/>
          </a:p>
        </p:txBody>
      </p:sp>
    </p:spTree>
    <p:extLst>
      <p:ext uri="{BB962C8B-B14F-4D97-AF65-F5344CB8AC3E}">
        <p14:creationId xmlns:p14="http://schemas.microsoft.com/office/powerpoint/2010/main" val="33890436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3FA42F5-FE32-4B4B-8808-1547325842D5}" type="datetimeFigureOut">
              <a:rPr lang="en-US" smtClean="0"/>
              <a:t>4/16/2021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C7EA8A-180B-464E-A2E1-2658753BACCE}" type="slidenum">
              <a:rPr lang="en-US" smtClean="0"/>
              <a:t>‹#›</a:t>
            </a:fld>
            <a:endParaRPr lang="en-US"/>
          </a:p>
        </p:txBody>
      </p:sp>
    </p:spTree>
    <p:extLst>
      <p:ext uri="{BB962C8B-B14F-4D97-AF65-F5344CB8AC3E}">
        <p14:creationId xmlns:p14="http://schemas.microsoft.com/office/powerpoint/2010/main" val="30314792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3FA42F5-FE32-4B4B-8808-1547325842D5}" type="datetimeFigureOut">
              <a:rPr lang="en-US" smtClean="0"/>
              <a:t>4/16/2021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C7EA8A-180B-464E-A2E1-2658753BACCE}" type="slidenum">
              <a:rPr lang="en-US" smtClean="0"/>
              <a:t>‹#›</a:t>
            </a:fld>
            <a:endParaRPr lang="en-US"/>
          </a:p>
        </p:txBody>
      </p:sp>
    </p:spTree>
    <p:extLst>
      <p:ext uri="{BB962C8B-B14F-4D97-AF65-F5344CB8AC3E}">
        <p14:creationId xmlns:p14="http://schemas.microsoft.com/office/powerpoint/2010/main" val="3068019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FA42F5-FE32-4B4B-8808-1547325842D5}" type="datetimeFigureOut">
              <a:rPr lang="en-US" smtClean="0"/>
              <a:t>4/16/2021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C7EA8A-180B-464E-A2E1-2658753BACCE}" type="slidenum">
              <a:rPr lang="en-US" smtClean="0"/>
              <a:t>‹#›</a:t>
            </a:fld>
            <a:endParaRPr lang="en-US"/>
          </a:p>
        </p:txBody>
      </p:sp>
    </p:spTree>
    <p:extLst>
      <p:ext uri="{BB962C8B-B14F-4D97-AF65-F5344CB8AC3E}">
        <p14:creationId xmlns:p14="http://schemas.microsoft.com/office/powerpoint/2010/main" val="2866406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6" y="2160591"/>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69" y="2160591"/>
            <a:ext cx="4184035"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FF9A3D-B123-4604-B7A5-76D5333E7650}" type="datetimeFigureOut">
              <a:rPr lang="en-US" smtClean="0"/>
              <a:t>4/16/2021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67A9258-A251-439A-A0FC-DA2666542E8B}" type="slidenum">
              <a:rPr lang="en-US" smtClean="0"/>
              <a:t>‹#›</a:t>
            </a:fld>
            <a:endParaRPr lang="en-US" dirty="0"/>
          </a:p>
        </p:txBody>
      </p:sp>
    </p:spTree>
    <p:extLst>
      <p:ext uri="{BB962C8B-B14F-4D97-AF65-F5344CB8AC3E}">
        <p14:creationId xmlns:p14="http://schemas.microsoft.com/office/powerpoint/2010/main" val="22039068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FA42F5-FE32-4B4B-8808-1547325842D5}" type="datetimeFigureOut">
              <a:rPr lang="en-US" smtClean="0"/>
              <a:t>4/16/2021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C7EA8A-180B-464E-A2E1-2658753BACCE}" type="slidenum">
              <a:rPr lang="en-US" smtClean="0"/>
              <a:t>‹#›</a:t>
            </a:fld>
            <a:endParaRPr lang="en-US"/>
          </a:p>
        </p:txBody>
      </p:sp>
    </p:spTree>
    <p:extLst>
      <p:ext uri="{BB962C8B-B14F-4D97-AF65-F5344CB8AC3E}">
        <p14:creationId xmlns:p14="http://schemas.microsoft.com/office/powerpoint/2010/main" val="38306154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FA42F5-FE32-4B4B-8808-1547325842D5}" type="datetimeFigureOut">
              <a:rPr lang="en-US" smtClean="0"/>
              <a:t>4/16/2021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C7EA8A-180B-464E-A2E1-2658753BACCE}" type="slidenum">
              <a:rPr lang="en-US" smtClean="0"/>
              <a:t>‹#›</a:t>
            </a:fld>
            <a:endParaRPr lang="en-US"/>
          </a:p>
        </p:txBody>
      </p:sp>
    </p:spTree>
    <p:extLst>
      <p:ext uri="{BB962C8B-B14F-4D97-AF65-F5344CB8AC3E}">
        <p14:creationId xmlns:p14="http://schemas.microsoft.com/office/powerpoint/2010/main" val="25492803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FA42F5-FE32-4B4B-8808-1547325842D5}" type="datetimeFigureOut">
              <a:rPr lang="en-US" smtClean="0"/>
              <a:t>4/16/2021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C7EA8A-180B-464E-A2E1-2658753BACCE}" type="slidenum">
              <a:rPr lang="en-US" smtClean="0"/>
              <a:t>‹#›</a:t>
            </a:fld>
            <a:endParaRPr lang="en-US"/>
          </a:p>
        </p:txBody>
      </p:sp>
    </p:spTree>
    <p:extLst>
      <p:ext uri="{BB962C8B-B14F-4D97-AF65-F5344CB8AC3E}">
        <p14:creationId xmlns:p14="http://schemas.microsoft.com/office/powerpoint/2010/main" val="2761628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FA42F5-FE32-4B4B-8808-1547325842D5}" type="datetimeFigureOut">
              <a:rPr lang="en-US" smtClean="0"/>
              <a:t>4/16/2021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C7EA8A-180B-464E-A2E1-2658753BACCE}"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6851895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FA42F5-FE32-4B4B-8808-1547325842D5}" type="datetimeFigureOut">
              <a:rPr lang="en-US" smtClean="0"/>
              <a:t>4/16/2021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C7EA8A-180B-464E-A2E1-2658753BACCE}" type="slidenum">
              <a:rPr lang="en-US" smtClean="0"/>
              <a:t>‹#›</a:t>
            </a:fld>
            <a:endParaRPr lang="en-US"/>
          </a:p>
        </p:txBody>
      </p:sp>
    </p:spTree>
    <p:extLst>
      <p:ext uri="{BB962C8B-B14F-4D97-AF65-F5344CB8AC3E}">
        <p14:creationId xmlns:p14="http://schemas.microsoft.com/office/powerpoint/2010/main" val="16299267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FA42F5-FE32-4B4B-8808-1547325842D5}" type="datetimeFigureOut">
              <a:rPr lang="en-US" smtClean="0"/>
              <a:t>4/16/2021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C7EA8A-180B-464E-A2E1-2658753BACCE}"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9108476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FA42F5-FE32-4B4B-8808-1547325842D5}" type="datetimeFigureOut">
              <a:rPr lang="en-US" smtClean="0"/>
              <a:t>4/16/2021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C7EA8A-180B-464E-A2E1-2658753BACCE}" type="slidenum">
              <a:rPr lang="en-US" smtClean="0"/>
              <a:t>‹#›</a:t>
            </a:fld>
            <a:endParaRPr lang="en-US"/>
          </a:p>
        </p:txBody>
      </p:sp>
    </p:spTree>
    <p:extLst>
      <p:ext uri="{BB962C8B-B14F-4D97-AF65-F5344CB8AC3E}">
        <p14:creationId xmlns:p14="http://schemas.microsoft.com/office/powerpoint/2010/main" val="26648999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FA42F5-FE32-4B4B-8808-1547325842D5}" type="datetimeFigureOut">
              <a:rPr lang="en-US" smtClean="0"/>
              <a:t>4/16/2021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C7EA8A-180B-464E-A2E1-2658753BACCE}" type="slidenum">
              <a:rPr lang="en-US" smtClean="0"/>
              <a:t>‹#›</a:t>
            </a:fld>
            <a:endParaRPr lang="en-US"/>
          </a:p>
        </p:txBody>
      </p:sp>
    </p:spTree>
    <p:extLst>
      <p:ext uri="{BB962C8B-B14F-4D97-AF65-F5344CB8AC3E}">
        <p14:creationId xmlns:p14="http://schemas.microsoft.com/office/powerpoint/2010/main" val="42043407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FA42F5-FE32-4B4B-8808-1547325842D5}" type="datetimeFigureOut">
              <a:rPr lang="en-US" smtClean="0"/>
              <a:t>4/16/2021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C7EA8A-180B-464E-A2E1-2658753BACCE}" type="slidenum">
              <a:rPr lang="en-US" smtClean="0"/>
              <a:t>‹#›</a:t>
            </a:fld>
            <a:endParaRPr lang="en-US"/>
          </a:p>
        </p:txBody>
      </p:sp>
    </p:spTree>
    <p:extLst>
      <p:ext uri="{BB962C8B-B14F-4D97-AF65-F5344CB8AC3E}">
        <p14:creationId xmlns:p14="http://schemas.microsoft.com/office/powerpoint/2010/main" val="3646355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51" y="2160989"/>
            <a:ext cx="4185623" cy="576263"/>
          </a:xfrm>
        </p:spPr>
        <p:txBody>
          <a:bodyPr anchor="b">
            <a:noAutofit/>
          </a:bodyPr>
          <a:lstStyle>
            <a:lvl1pPr marL="0" indent="0">
              <a:buNone/>
              <a:defRPr sz="2400" b="0"/>
            </a:lvl1pPr>
            <a:lvl2pPr marL="457143" indent="0">
              <a:buNone/>
              <a:defRPr sz="2000" b="1"/>
            </a:lvl2pPr>
            <a:lvl3pPr marL="914286" indent="0">
              <a:buNone/>
              <a:defRPr sz="19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51" y="2737248"/>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5" y="2160989"/>
            <a:ext cx="4185619" cy="576263"/>
          </a:xfrm>
        </p:spPr>
        <p:txBody>
          <a:bodyPr anchor="b">
            <a:noAutofit/>
          </a:bodyPr>
          <a:lstStyle>
            <a:lvl1pPr marL="0" indent="0">
              <a:buNone/>
              <a:defRPr sz="2400" b="0"/>
            </a:lvl1pPr>
            <a:lvl2pPr marL="457143" indent="0">
              <a:buNone/>
              <a:defRPr sz="2000" b="1"/>
            </a:lvl2pPr>
            <a:lvl3pPr marL="914286" indent="0">
              <a:buNone/>
              <a:defRPr sz="19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90" y="2737248"/>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FF9A3D-B123-4604-B7A5-76D5333E7650}" type="datetimeFigureOut">
              <a:rPr lang="en-US" smtClean="0"/>
              <a:t>4/16/2021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67A9258-A251-439A-A0FC-DA2666542E8B}" type="slidenum">
              <a:rPr lang="en-US" smtClean="0"/>
              <a:t>‹#›</a:t>
            </a:fld>
            <a:endParaRPr lang="en-US" dirty="0"/>
          </a:p>
        </p:txBody>
      </p:sp>
    </p:spTree>
    <p:extLst>
      <p:ext uri="{BB962C8B-B14F-4D97-AF65-F5344CB8AC3E}">
        <p14:creationId xmlns:p14="http://schemas.microsoft.com/office/powerpoint/2010/main" val="3276246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FF9A3D-B123-4604-B7A5-76D5333E7650}" type="datetimeFigureOut">
              <a:rPr lang="en-US" smtClean="0"/>
              <a:t>4/16/2021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67A9258-A251-439A-A0FC-DA2666542E8B}" type="slidenum">
              <a:rPr lang="en-US" smtClean="0"/>
              <a:t>‹#›</a:t>
            </a:fld>
            <a:endParaRPr lang="en-US" dirty="0"/>
          </a:p>
        </p:txBody>
      </p:sp>
    </p:spTree>
    <p:extLst>
      <p:ext uri="{BB962C8B-B14F-4D97-AF65-F5344CB8AC3E}">
        <p14:creationId xmlns:p14="http://schemas.microsoft.com/office/powerpoint/2010/main" val="2417030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F9A3D-B123-4604-B7A5-76D5333E7650}" type="datetimeFigureOut">
              <a:rPr lang="en-US" smtClean="0"/>
              <a:t>4/16/2021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67A9258-A251-439A-A0FC-DA2666542E8B}" type="slidenum">
              <a:rPr lang="en-US" smtClean="0"/>
              <a:t>‹#›</a:t>
            </a:fld>
            <a:endParaRPr lang="en-US" dirty="0"/>
          </a:p>
        </p:txBody>
      </p:sp>
    </p:spTree>
    <p:extLst>
      <p:ext uri="{BB962C8B-B14F-4D97-AF65-F5344CB8AC3E}">
        <p14:creationId xmlns:p14="http://schemas.microsoft.com/office/powerpoint/2010/main" val="3114696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1498605"/>
            <a:ext cx="3854528" cy="1278467"/>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4"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5" y="2777076"/>
            <a:ext cx="3854528" cy="2584449"/>
          </a:xfrm>
        </p:spPr>
        <p:txBody>
          <a:bodyPr>
            <a:normAutofit/>
          </a:bodyPr>
          <a:lstStyle>
            <a:lvl1pPr marL="0" indent="0">
              <a:buNone/>
              <a:defRPr sz="1500"/>
            </a:lvl1pPr>
            <a:lvl2pPr marL="457003" indent="0">
              <a:buNone/>
              <a:defRPr sz="1500"/>
            </a:lvl2pPr>
            <a:lvl3pPr marL="914013" indent="0">
              <a:buNone/>
              <a:defRPr sz="1200"/>
            </a:lvl3pPr>
            <a:lvl4pPr marL="1371018" indent="0">
              <a:buNone/>
              <a:defRPr sz="1100"/>
            </a:lvl4pPr>
            <a:lvl5pPr marL="1828024" indent="0">
              <a:buNone/>
              <a:defRPr sz="1100"/>
            </a:lvl5pPr>
            <a:lvl6pPr marL="2285034" indent="0">
              <a:buNone/>
              <a:defRPr sz="1100"/>
            </a:lvl6pPr>
            <a:lvl7pPr marL="2742037" indent="0">
              <a:buNone/>
              <a:defRPr sz="1100"/>
            </a:lvl7pPr>
            <a:lvl8pPr marL="3199040" indent="0">
              <a:buNone/>
              <a:defRPr sz="1100"/>
            </a:lvl8pPr>
            <a:lvl9pPr marL="3656043"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9CFF9A3D-B123-4604-B7A5-76D5333E7650}" type="datetimeFigureOut">
              <a:rPr lang="en-US" smtClean="0"/>
              <a:t>4/16/2021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67A9258-A251-439A-A0FC-DA2666542E8B}" type="slidenum">
              <a:rPr lang="en-US" smtClean="0"/>
              <a:t>‹#›</a:t>
            </a:fld>
            <a:endParaRPr lang="en-US" dirty="0"/>
          </a:p>
        </p:txBody>
      </p:sp>
    </p:spTree>
    <p:extLst>
      <p:ext uri="{BB962C8B-B14F-4D97-AF65-F5344CB8AC3E}">
        <p14:creationId xmlns:p14="http://schemas.microsoft.com/office/powerpoint/2010/main" val="4177421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6" y="4800601"/>
            <a:ext cx="8596667" cy="566739"/>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5" y="609606"/>
            <a:ext cx="8596668" cy="3845719"/>
          </a:xfrm>
        </p:spPr>
        <p:txBody>
          <a:bodyPr anchor="t">
            <a:normAutofit/>
          </a:bodyPr>
          <a:lstStyle>
            <a:lvl1pPr marL="0" indent="0" algn="ctr">
              <a:buNone/>
              <a:defRPr sz="1600"/>
            </a:lvl1pPr>
            <a:lvl2pPr marL="457143" indent="0">
              <a:buNone/>
              <a:defRPr sz="1600"/>
            </a:lvl2pPr>
            <a:lvl3pPr marL="914286" indent="0">
              <a:buNone/>
              <a:defRPr sz="1600"/>
            </a:lvl3pPr>
            <a:lvl4pPr marL="1371430" indent="0">
              <a:buNone/>
              <a:defRPr sz="1600"/>
            </a:lvl4pPr>
            <a:lvl5pPr marL="1828573" indent="0">
              <a:buNone/>
              <a:defRPr sz="1600"/>
            </a:lvl5pPr>
            <a:lvl6pPr marL="2285718" indent="0">
              <a:buNone/>
              <a:defRPr sz="1600"/>
            </a:lvl6pPr>
            <a:lvl7pPr marL="2742858" indent="0">
              <a:buNone/>
              <a:defRPr sz="1600"/>
            </a:lvl7pPr>
            <a:lvl8pPr marL="3200000" indent="0">
              <a:buNone/>
              <a:defRPr sz="1600"/>
            </a:lvl8pPr>
            <a:lvl9pPr marL="3657143" indent="0">
              <a:buNone/>
              <a:defRPr sz="1600"/>
            </a:lvl9pPr>
          </a:lstStyle>
          <a:p>
            <a:r>
              <a:rPr lang="en-US" dirty="0"/>
              <a:t>Click icon to add picture</a:t>
            </a:r>
          </a:p>
        </p:txBody>
      </p:sp>
      <p:sp>
        <p:nvSpPr>
          <p:cNvPr id="4" name="Text Placeholder 3"/>
          <p:cNvSpPr>
            <a:spLocks noGrp="1"/>
          </p:cNvSpPr>
          <p:nvPr>
            <p:ph type="body" sz="half" idx="2"/>
          </p:nvPr>
        </p:nvSpPr>
        <p:spPr>
          <a:xfrm>
            <a:off x="677336" y="5367339"/>
            <a:ext cx="8596667" cy="674024"/>
          </a:xfrm>
        </p:spPr>
        <p:txBody>
          <a:bodyPr>
            <a:normAutofit/>
          </a:bodyPr>
          <a:lstStyle>
            <a:lvl1pPr marL="0" indent="0">
              <a:buNone/>
              <a:defRPr sz="1200"/>
            </a:lvl1pPr>
            <a:lvl2pPr marL="457143" indent="0">
              <a:buNone/>
              <a:defRPr sz="1200"/>
            </a:lvl2pPr>
            <a:lvl3pPr marL="914286" indent="0">
              <a:buNone/>
              <a:defRPr sz="1100"/>
            </a:lvl3pPr>
            <a:lvl4pPr marL="1371430" indent="0">
              <a:buNone/>
              <a:defRPr sz="900"/>
            </a:lvl4pPr>
            <a:lvl5pPr marL="1828573" indent="0">
              <a:buNone/>
              <a:defRPr sz="900"/>
            </a:lvl5pPr>
            <a:lvl6pPr marL="2285718" indent="0">
              <a:buNone/>
              <a:defRPr sz="900"/>
            </a:lvl6pPr>
            <a:lvl7pPr marL="2742858" indent="0">
              <a:buNone/>
              <a:defRPr sz="900"/>
            </a:lvl7pPr>
            <a:lvl8pPr marL="3200000" indent="0">
              <a:buNone/>
              <a:defRPr sz="900"/>
            </a:lvl8pPr>
            <a:lvl9pPr marL="36571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CFF9A3D-B123-4604-B7A5-76D5333E7650}" type="datetimeFigureOut">
              <a:rPr lang="en-US" smtClean="0"/>
              <a:t>4/16/2021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67A9258-A251-439A-A0FC-DA2666542E8B}" type="slidenum">
              <a:rPr lang="en-US" smtClean="0"/>
              <a:t>‹#›</a:t>
            </a:fld>
            <a:endParaRPr lang="en-US" dirty="0"/>
          </a:p>
        </p:txBody>
      </p:sp>
    </p:spTree>
    <p:extLst>
      <p:ext uri="{BB962C8B-B14F-4D97-AF65-F5344CB8AC3E}">
        <p14:creationId xmlns:p14="http://schemas.microsoft.com/office/powerpoint/2010/main" val="4045841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5" y="609600"/>
            <a:ext cx="8596668" cy="1320800"/>
          </a:xfrm>
          <a:prstGeom prst="rect">
            <a:avLst/>
          </a:prstGeom>
        </p:spPr>
        <p:txBody>
          <a:bodyPr vert="horz" lIns="91430" tIns="45718" rIns="91430" bIns="45718"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5" y="2160591"/>
            <a:ext cx="8596668" cy="3880773"/>
          </a:xfrm>
          <a:prstGeom prst="rect">
            <a:avLst/>
          </a:prstGeom>
        </p:spPr>
        <p:txBody>
          <a:bodyPr vert="horz" lIns="91430" tIns="45718" rIns="91430"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4"/>
            <a:ext cx="911939" cy="365125"/>
          </a:xfrm>
          <a:prstGeom prst="rect">
            <a:avLst/>
          </a:prstGeom>
        </p:spPr>
        <p:txBody>
          <a:bodyPr vert="horz" lIns="91430" tIns="45718" rIns="91430" bIns="45718" rtlCol="0" anchor="ctr"/>
          <a:lstStyle>
            <a:lvl1pPr algn="r">
              <a:defRPr sz="900">
                <a:solidFill>
                  <a:schemeClr val="tx1">
                    <a:tint val="75000"/>
                  </a:schemeClr>
                </a:solidFill>
              </a:defRPr>
            </a:lvl1pPr>
          </a:lstStyle>
          <a:p>
            <a:fld id="{9CFF9A3D-B123-4604-B7A5-76D5333E7650}" type="datetimeFigureOut">
              <a:rPr lang="en-US" smtClean="0"/>
              <a:t>4/16/2021</a:t>
            </a:fld>
            <a:endParaRPr lang="en-US" dirty="0"/>
          </a:p>
        </p:txBody>
      </p:sp>
      <p:sp>
        <p:nvSpPr>
          <p:cNvPr id="5" name="Footer Placeholder 4"/>
          <p:cNvSpPr>
            <a:spLocks noGrp="1"/>
          </p:cNvSpPr>
          <p:nvPr>
            <p:ph type="ftr" sz="quarter" idx="3"/>
          </p:nvPr>
        </p:nvSpPr>
        <p:spPr>
          <a:xfrm>
            <a:off x="677335" y="6041364"/>
            <a:ext cx="6297612" cy="365125"/>
          </a:xfrm>
          <a:prstGeom prst="rect">
            <a:avLst/>
          </a:prstGeom>
        </p:spPr>
        <p:txBody>
          <a:bodyPr vert="horz" lIns="91430" tIns="45718" rIns="91430" bIns="45718"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5" y="6041364"/>
            <a:ext cx="683339" cy="365125"/>
          </a:xfrm>
          <a:prstGeom prst="rect">
            <a:avLst/>
          </a:prstGeom>
        </p:spPr>
        <p:txBody>
          <a:bodyPr vert="horz" lIns="91430" tIns="45718" rIns="91430" bIns="45718" rtlCol="0" anchor="ctr"/>
          <a:lstStyle>
            <a:lvl1pPr algn="r">
              <a:defRPr sz="900">
                <a:solidFill>
                  <a:schemeClr val="accent1"/>
                </a:solidFill>
              </a:defRPr>
            </a:lvl1pPr>
          </a:lstStyle>
          <a:p>
            <a:fld id="{167A9258-A251-439A-A0FC-DA2666542E8B}" type="slidenum">
              <a:rPr lang="en-US" smtClean="0"/>
              <a:t>‹#›</a:t>
            </a:fld>
            <a:endParaRPr lang="en-US" dirty="0"/>
          </a:p>
        </p:txBody>
      </p:sp>
    </p:spTree>
    <p:extLst>
      <p:ext uri="{BB962C8B-B14F-4D97-AF65-F5344CB8AC3E}">
        <p14:creationId xmlns:p14="http://schemas.microsoft.com/office/powerpoint/2010/main" val="34430923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143"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58" indent="-342858" algn="l" defTabSz="457143" rtl="0" eaLnBrk="1" latinLnBrk="0" hangingPunct="1">
        <a:spcBef>
          <a:spcPts val="1000"/>
        </a:spcBef>
        <a:spcAft>
          <a:spcPts val="0"/>
        </a:spcAft>
        <a:buClr>
          <a:schemeClr val="accent1"/>
        </a:buClr>
        <a:buSzPct val="80000"/>
        <a:buFont typeface="Wingdings 3" charset="2"/>
        <a:buChar char=""/>
        <a:defRPr sz="1900" kern="1200">
          <a:solidFill>
            <a:schemeClr val="tx1">
              <a:lumMod val="75000"/>
              <a:lumOff val="25000"/>
            </a:schemeClr>
          </a:solidFill>
          <a:latin typeface="+mn-lt"/>
          <a:ea typeface="+mn-ea"/>
          <a:cs typeface="+mn-cs"/>
        </a:defRPr>
      </a:lvl1pPr>
      <a:lvl2pPr marL="742857" indent="-285717" algn="l" defTabSz="457143"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858" indent="-228573" algn="l" defTabSz="457143" rtl="0" eaLnBrk="1" latinLnBrk="0" hangingPunct="1">
        <a:spcBef>
          <a:spcPts val="1000"/>
        </a:spcBef>
        <a:spcAft>
          <a:spcPts val="0"/>
        </a:spcAft>
        <a:buClr>
          <a:schemeClr val="accent1"/>
        </a:buClr>
        <a:buSzPct val="80000"/>
        <a:buFont typeface="Wingdings 3" charset="2"/>
        <a:buChar char=""/>
        <a:defRPr sz="1500" kern="1200">
          <a:solidFill>
            <a:schemeClr val="tx1">
              <a:lumMod val="75000"/>
              <a:lumOff val="25000"/>
            </a:schemeClr>
          </a:solidFill>
          <a:latin typeface="+mn-lt"/>
          <a:ea typeface="+mn-ea"/>
          <a:cs typeface="+mn-cs"/>
        </a:defRPr>
      </a:lvl3pPr>
      <a:lvl4pPr marL="1600000" indent="-228573" algn="l" defTabSz="45714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143" indent="-228573" algn="l" defTabSz="45714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286" indent="-228573" algn="l" defTabSz="45714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430" indent="-228573" algn="l" defTabSz="45714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573" indent="-228573" algn="l" defTabSz="45714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5718" indent="-228573" algn="l" defTabSz="45714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143" rtl="0" eaLnBrk="1" latinLnBrk="0" hangingPunct="1">
        <a:defRPr sz="1900" kern="1200">
          <a:solidFill>
            <a:schemeClr val="tx1"/>
          </a:solidFill>
          <a:latin typeface="+mn-lt"/>
          <a:ea typeface="+mn-ea"/>
          <a:cs typeface="+mn-cs"/>
        </a:defRPr>
      </a:lvl1pPr>
      <a:lvl2pPr marL="457143" algn="l" defTabSz="457143" rtl="0" eaLnBrk="1" latinLnBrk="0" hangingPunct="1">
        <a:defRPr sz="1900" kern="1200">
          <a:solidFill>
            <a:schemeClr val="tx1"/>
          </a:solidFill>
          <a:latin typeface="+mn-lt"/>
          <a:ea typeface="+mn-ea"/>
          <a:cs typeface="+mn-cs"/>
        </a:defRPr>
      </a:lvl2pPr>
      <a:lvl3pPr marL="914286" algn="l" defTabSz="457143" rtl="0" eaLnBrk="1" latinLnBrk="0" hangingPunct="1">
        <a:defRPr sz="1900" kern="1200">
          <a:solidFill>
            <a:schemeClr val="tx1"/>
          </a:solidFill>
          <a:latin typeface="+mn-lt"/>
          <a:ea typeface="+mn-ea"/>
          <a:cs typeface="+mn-cs"/>
        </a:defRPr>
      </a:lvl3pPr>
      <a:lvl4pPr marL="1371430" algn="l" defTabSz="457143" rtl="0" eaLnBrk="1" latinLnBrk="0" hangingPunct="1">
        <a:defRPr sz="1900" kern="1200">
          <a:solidFill>
            <a:schemeClr val="tx1"/>
          </a:solidFill>
          <a:latin typeface="+mn-lt"/>
          <a:ea typeface="+mn-ea"/>
          <a:cs typeface="+mn-cs"/>
        </a:defRPr>
      </a:lvl4pPr>
      <a:lvl5pPr marL="1828573" algn="l" defTabSz="457143" rtl="0" eaLnBrk="1" latinLnBrk="0" hangingPunct="1">
        <a:defRPr sz="1900" kern="1200">
          <a:solidFill>
            <a:schemeClr val="tx1"/>
          </a:solidFill>
          <a:latin typeface="+mn-lt"/>
          <a:ea typeface="+mn-ea"/>
          <a:cs typeface="+mn-cs"/>
        </a:defRPr>
      </a:lvl5pPr>
      <a:lvl6pPr marL="2285718" algn="l" defTabSz="457143" rtl="0" eaLnBrk="1" latinLnBrk="0" hangingPunct="1">
        <a:defRPr sz="1900" kern="1200">
          <a:solidFill>
            <a:schemeClr val="tx1"/>
          </a:solidFill>
          <a:latin typeface="+mn-lt"/>
          <a:ea typeface="+mn-ea"/>
          <a:cs typeface="+mn-cs"/>
        </a:defRPr>
      </a:lvl6pPr>
      <a:lvl7pPr marL="2742858" algn="l" defTabSz="457143" rtl="0" eaLnBrk="1" latinLnBrk="0" hangingPunct="1">
        <a:defRPr sz="1900" kern="1200">
          <a:solidFill>
            <a:schemeClr val="tx1"/>
          </a:solidFill>
          <a:latin typeface="+mn-lt"/>
          <a:ea typeface="+mn-ea"/>
          <a:cs typeface="+mn-cs"/>
        </a:defRPr>
      </a:lvl7pPr>
      <a:lvl8pPr marL="3200000" algn="l" defTabSz="457143" rtl="0" eaLnBrk="1" latinLnBrk="0" hangingPunct="1">
        <a:defRPr sz="1900" kern="1200">
          <a:solidFill>
            <a:schemeClr val="tx1"/>
          </a:solidFill>
          <a:latin typeface="+mn-lt"/>
          <a:ea typeface="+mn-ea"/>
          <a:cs typeface="+mn-cs"/>
        </a:defRPr>
      </a:lvl8pPr>
      <a:lvl9pPr marL="3657143" algn="l" defTabSz="457143"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5" y="609600"/>
            <a:ext cx="8596668" cy="1320800"/>
          </a:xfrm>
          <a:prstGeom prst="rect">
            <a:avLst/>
          </a:prstGeom>
        </p:spPr>
        <p:txBody>
          <a:bodyPr vert="horz" lIns="91430" tIns="45718" rIns="91430" bIns="45718"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5" y="2160591"/>
            <a:ext cx="8596668" cy="3880773"/>
          </a:xfrm>
          <a:prstGeom prst="rect">
            <a:avLst/>
          </a:prstGeom>
        </p:spPr>
        <p:txBody>
          <a:bodyPr vert="horz" lIns="91430" tIns="45718" rIns="91430"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4"/>
            <a:ext cx="911939" cy="365125"/>
          </a:xfrm>
          <a:prstGeom prst="rect">
            <a:avLst/>
          </a:prstGeom>
        </p:spPr>
        <p:txBody>
          <a:bodyPr vert="horz" lIns="91430" tIns="45718" rIns="91430" bIns="45718" rtlCol="0" anchor="ctr"/>
          <a:lstStyle>
            <a:lvl1pPr algn="r">
              <a:defRPr sz="900">
                <a:solidFill>
                  <a:schemeClr val="tx1">
                    <a:tint val="75000"/>
                  </a:schemeClr>
                </a:solidFill>
              </a:defRPr>
            </a:lvl1pPr>
          </a:lstStyle>
          <a:p>
            <a:fld id="{B5885D47-FE33-49AE-8881-866FE90322F5}" type="datetimeFigureOut">
              <a:rPr lang="en-US" smtClean="0"/>
              <a:t>4/16/2021</a:t>
            </a:fld>
            <a:endParaRPr lang="en-US" dirty="0"/>
          </a:p>
        </p:txBody>
      </p:sp>
      <p:sp>
        <p:nvSpPr>
          <p:cNvPr id="5" name="Footer Placeholder 4"/>
          <p:cNvSpPr>
            <a:spLocks noGrp="1"/>
          </p:cNvSpPr>
          <p:nvPr>
            <p:ph type="ftr" sz="quarter" idx="3"/>
          </p:nvPr>
        </p:nvSpPr>
        <p:spPr>
          <a:xfrm>
            <a:off x="677335" y="6041364"/>
            <a:ext cx="6297612" cy="365125"/>
          </a:xfrm>
          <a:prstGeom prst="rect">
            <a:avLst/>
          </a:prstGeom>
        </p:spPr>
        <p:txBody>
          <a:bodyPr vert="horz" lIns="91430" tIns="45718" rIns="91430" bIns="45718"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5" y="6041364"/>
            <a:ext cx="683339" cy="365125"/>
          </a:xfrm>
          <a:prstGeom prst="rect">
            <a:avLst/>
          </a:prstGeom>
        </p:spPr>
        <p:txBody>
          <a:bodyPr vert="horz" lIns="91430" tIns="45718" rIns="91430" bIns="45718" rtlCol="0" anchor="ctr"/>
          <a:lstStyle>
            <a:lvl1pPr algn="r">
              <a:defRPr sz="900">
                <a:solidFill>
                  <a:schemeClr val="accent1"/>
                </a:solidFill>
              </a:defRPr>
            </a:lvl1pPr>
          </a:lstStyle>
          <a:p>
            <a:fld id="{C4D5468E-2BDB-4470-9108-AE87B78BFC6A}" type="slidenum">
              <a:rPr lang="en-US" smtClean="0"/>
              <a:t>‹#›</a:t>
            </a:fld>
            <a:endParaRPr lang="en-US" dirty="0"/>
          </a:p>
        </p:txBody>
      </p:sp>
    </p:spTree>
    <p:extLst>
      <p:ext uri="{BB962C8B-B14F-4D97-AF65-F5344CB8AC3E}">
        <p14:creationId xmlns:p14="http://schemas.microsoft.com/office/powerpoint/2010/main" val="151820390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143"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58" indent="-342858" algn="l" defTabSz="457143" rtl="0" eaLnBrk="1" latinLnBrk="0" hangingPunct="1">
        <a:spcBef>
          <a:spcPts val="1000"/>
        </a:spcBef>
        <a:spcAft>
          <a:spcPts val="0"/>
        </a:spcAft>
        <a:buClr>
          <a:schemeClr val="accent1"/>
        </a:buClr>
        <a:buSzPct val="80000"/>
        <a:buFont typeface="Wingdings 3" charset="2"/>
        <a:buChar char=""/>
        <a:defRPr sz="1900" kern="1200">
          <a:solidFill>
            <a:schemeClr val="tx1">
              <a:lumMod val="75000"/>
              <a:lumOff val="25000"/>
            </a:schemeClr>
          </a:solidFill>
          <a:latin typeface="+mn-lt"/>
          <a:ea typeface="+mn-ea"/>
          <a:cs typeface="+mn-cs"/>
        </a:defRPr>
      </a:lvl1pPr>
      <a:lvl2pPr marL="742857" indent="-285717" algn="l" defTabSz="457143"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858" indent="-228573" algn="l" defTabSz="457143" rtl="0" eaLnBrk="1" latinLnBrk="0" hangingPunct="1">
        <a:spcBef>
          <a:spcPts val="1000"/>
        </a:spcBef>
        <a:spcAft>
          <a:spcPts val="0"/>
        </a:spcAft>
        <a:buClr>
          <a:schemeClr val="accent1"/>
        </a:buClr>
        <a:buSzPct val="80000"/>
        <a:buFont typeface="Wingdings 3" charset="2"/>
        <a:buChar char=""/>
        <a:defRPr sz="1500" kern="1200">
          <a:solidFill>
            <a:schemeClr val="tx1">
              <a:lumMod val="75000"/>
              <a:lumOff val="25000"/>
            </a:schemeClr>
          </a:solidFill>
          <a:latin typeface="+mn-lt"/>
          <a:ea typeface="+mn-ea"/>
          <a:cs typeface="+mn-cs"/>
        </a:defRPr>
      </a:lvl3pPr>
      <a:lvl4pPr marL="1600000" indent="-228573" algn="l" defTabSz="45714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143" indent="-228573" algn="l" defTabSz="45714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286" indent="-228573" algn="l" defTabSz="45714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430" indent="-228573" algn="l" defTabSz="45714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573" indent="-228573" algn="l" defTabSz="45714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5718" indent="-228573" algn="l" defTabSz="45714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143" rtl="0" eaLnBrk="1" latinLnBrk="0" hangingPunct="1">
        <a:defRPr sz="1900" kern="1200">
          <a:solidFill>
            <a:schemeClr val="tx1"/>
          </a:solidFill>
          <a:latin typeface="+mn-lt"/>
          <a:ea typeface="+mn-ea"/>
          <a:cs typeface="+mn-cs"/>
        </a:defRPr>
      </a:lvl1pPr>
      <a:lvl2pPr marL="457143" algn="l" defTabSz="457143" rtl="0" eaLnBrk="1" latinLnBrk="0" hangingPunct="1">
        <a:defRPr sz="1900" kern="1200">
          <a:solidFill>
            <a:schemeClr val="tx1"/>
          </a:solidFill>
          <a:latin typeface="+mn-lt"/>
          <a:ea typeface="+mn-ea"/>
          <a:cs typeface="+mn-cs"/>
        </a:defRPr>
      </a:lvl2pPr>
      <a:lvl3pPr marL="914286" algn="l" defTabSz="457143" rtl="0" eaLnBrk="1" latinLnBrk="0" hangingPunct="1">
        <a:defRPr sz="1900" kern="1200">
          <a:solidFill>
            <a:schemeClr val="tx1"/>
          </a:solidFill>
          <a:latin typeface="+mn-lt"/>
          <a:ea typeface="+mn-ea"/>
          <a:cs typeface="+mn-cs"/>
        </a:defRPr>
      </a:lvl3pPr>
      <a:lvl4pPr marL="1371430" algn="l" defTabSz="457143" rtl="0" eaLnBrk="1" latinLnBrk="0" hangingPunct="1">
        <a:defRPr sz="1900" kern="1200">
          <a:solidFill>
            <a:schemeClr val="tx1"/>
          </a:solidFill>
          <a:latin typeface="+mn-lt"/>
          <a:ea typeface="+mn-ea"/>
          <a:cs typeface="+mn-cs"/>
        </a:defRPr>
      </a:lvl4pPr>
      <a:lvl5pPr marL="1828573" algn="l" defTabSz="457143" rtl="0" eaLnBrk="1" latinLnBrk="0" hangingPunct="1">
        <a:defRPr sz="1900" kern="1200">
          <a:solidFill>
            <a:schemeClr val="tx1"/>
          </a:solidFill>
          <a:latin typeface="+mn-lt"/>
          <a:ea typeface="+mn-ea"/>
          <a:cs typeface="+mn-cs"/>
        </a:defRPr>
      </a:lvl5pPr>
      <a:lvl6pPr marL="2285718" algn="l" defTabSz="457143" rtl="0" eaLnBrk="1" latinLnBrk="0" hangingPunct="1">
        <a:defRPr sz="1900" kern="1200">
          <a:solidFill>
            <a:schemeClr val="tx1"/>
          </a:solidFill>
          <a:latin typeface="+mn-lt"/>
          <a:ea typeface="+mn-ea"/>
          <a:cs typeface="+mn-cs"/>
        </a:defRPr>
      </a:lvl6pPr>
      <a:lvl7pPr marL="2742858" algn="l" defTabSz="457143" rtl="0" eaLnBrk="1" latinLnBrk="0" hangingPunct="1">
        <a:defRPr sz="1900" kern="1200">
          <a:solidFill>
            <a:schemeClr val="tx1"/>
          </a:solidFill>
          <a:latin typeface="+mn-lt"/>
          <a:ea typeface="+mn-ea"/>
          <a:cs typeface="+mn-cs"/>
        </a:defRPr>
      </a:lvl7pPr>
      <a:lvl8pPr marL="3200000" algn="l" defTabSz="457143" rtl="0" eaLnBrk="1" latinLnBrk="0" hangingPunct="1">
        <a:defRPr sz="1900" kern="1200">
          <a:solidFill>
            <a:schemeClr val="tx1"/>
          </a:solidFill>
          <a:latin typeface="+mn-lt"/>
          <a:ea typeface="+mn-ea"/>
          <a:cs typeface="+mn-cs"/>
        </a:defRPr>
      </a:lvl8pPr>
      <a:lvl9pPr marL="3657143" algn="l" defTabSz="457143"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3FA42F5-FE32-4B4B-8808-1547325842D5}" type="datetimeFigureOut">
              <a:rPr lang="en-US" smtClean="0"/>
              <a:t>4/16/2021</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8C7EA8A-180B-464E-A2E1-2658753BACCE}" type="slidenum">
              <a:rPr lang="en-US" smtClean="0"/>
              <a:t>‹#›</a:t>
            </a:fld>
            <a:endParaRPr lang="en-US"/>
          </a:p>
        </p:txBody>
      </p:sp>
    </p:spTree>
    <p:extLst>
      <p:ext uri="{BB962C8B-B14F-4D97-AF65-F5344CB8AC3E}">
        <p14:creationId xmlns:p14="http://schemas.microsoft.com/office/powerpoint/2010/main" val="69791940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38.jpg"/></Relationships>
</file>

<file path=ppt/slides/_rels/slide1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40.jpg"/></Relationships>
</file>

<file path=ppt/slides/_rels/slide1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50.sv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17.xml"/><Relationship Id="rId5" Type="http://schemas.openxmlformats.org/officeDocument/2006/relationships/image" Target="../media/image2.jpe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4.png"/><Relationship Id="rId17" Type="http://schemas.openxmlformats.org/officeDocument/2006/relationships/image" Target="../media/image29.svg"/><Relationship Id="rId2" Type="http://schemas.openxmlformats.org/officeDocument/2006/relationships/notesSlide" Target="../notesSlides/notesSlide6.xml"/><Relationship Id="rId16"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diagramColors" Target="../diagrams/colors1.xml"/><Relationship Id="rId11" Type="http://schemas.openxmlformats.org/officeDocument/2006/relationships/image" Target="../media/image23.svg"/><Relationship Id="rId5" Type="http://schemas.openxmlformats.org/officeDocument/2006/relationships/diagramQuickStyle" Target="../diagrams/quickStyle1.xml"/><Relationship Id="rId15" Type="http://schemas.openxmlformats.org/officeDocument/2006/relationships/image" Target="../media/image27.svg"/><Relationship Id="rId10" Type="http://schemas.openxmlformats.org/officeDocument/2006/relationships/image" Target="../media/image22.png"/><Relationship Id="rId4" Type="http://schemas.openxmlformats.org/officeDocument/2006/relationships/diagramLayout" Target="../diagrams/layout1.xml"/><Relationship Id="rId9" Type="http://schemas.openxmlformats.org/officeDocument/2006/relationships/image" Target="../media/image21.sv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diagramColors" Target="../diagrams/colors2.xml"/><Relationship Id="rId11" Type="http://schemas.openxmlformats.org/officeDocument/2006/relationships/image" Target="../media/image31.svg"/><Relationship Id="rId5" Type="http://schemas.openxmlformats.org/officeDocument/2006/relationships/diagramQuickStyle" Target="../diagrams/quickStyle2.xml"/><Relationship Id="rId10" Type="http://schemas.openxmlformats.org/officeDocument/2006/relationships/image" Target="../media/image30.png"/><Relationship Id="rId4" Type="http://schemas.openxmlformats.org/officeDocument/2006/relationships/diagramLayout" Target="../diagrams/layout2.xml"/><Relationship Id="rId9" Type="http://schemas.openxmlformats.org/officeDocument/2006/relationships/image" Target="../media/image29.svg"/><Relationship Id="rId1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0D47E-6EA5-4E8F-97F1-CC90B4A1FA1A}"/>
              </a:ext>
            </a:extLst>
          </p:cNvPr>
          <p:cNvSpPr>
            <a:spLocks noGrp="1"/>
          </p:cNvSpPr>
          <p:nvPr>
            <p:ph type="ctrTitle"/>
          </p:nvPr>
        </p:nvSpPr>
        <p:spPr>
          <a:xfrm>
            <a:off x="1581739" y="564984"/>
            <a:ext cx="8109484" cy="2554821"/>
          </a:xfrm>
        </p:spPr>
        <p:txBody>
          <a:bodyPr/>
          <a:lstStyle/>
          <a:p>
            <a:pPr algn="ctr"/>
            <a:r>
              <a:rPr lang="en-US" sz="4400" b="1" dirty="0"/>
              <a:t>Perinatal Oral Health:</a:t>
            </a:r>
            <a:br>
              <a:rPr lang="en-US" sz="4400" b="1" dirty="0"/>
            </a:br>
            <a:r>
              <a:rPr lang="en-US" sz="3200" b="1" dirty="0"/>
              <a:t>An Oral Health Guide To Support Expectant Parents</a:t>
            </a:r>
            <a:endParaRPr lang="en-US" sz="3200" b="1" dirty="0">
              <a:solidFill>
                <a:schemeClr val="tx2">
                  <a:lumMod val="75000"/>
                </a:schemeClr>
              </a:solidFill>
            </a:endParaRPr>
          </a:p>
        </p:txBody>
      </p:sp>
      <p:sp>
        <p:nvSpPr>
          <p:cNvPr id="3" name="Subtitle 2">
            <a:extLst>
              <a:ext uri="{FF2B5EF4-FFF2-40B4-BE49-F238E27FC236}">
                <a16:creationId xmlns:a16="http://schemas.microsoft.com/office/drawing/2014/main" id="{AE5E5B82-8602-431A-A0FB-024A5E5E0621}"/>
              </a:ext>
            </a:extLst>
          </p:cNvPr>
          <p:cNvSpPr>
            <a:spLocks noGrp="1"/>
          </p:cNvSpPr>
          <p:nvPr>
            <p:ph type="subTitle" idx="1"/>
          </p:nvPr>
        </p:nvSpPr>
        <p:spPr>
          <a:xfrm>
            <a:off x="1708909" y="3160548"/>
            <a:ext cx="7855143" cy="789708"/>
          </a:xfrm>
        </p:spPr>
        <p:txBody>
          <a:bodyPr>
            <a:normAutofit fontScale="92500" lnSpcReduction="20000"/>
          </a:bodyPr>
          <a:lstStyle/>
          <a:p>
            <a:pPr algn="ctr"/>
            <a:r>
              <a:rPr lang="en-US" sz="2400" b="1" dirty="0">
                <a:solidFill>
                  <a:schemeClr val="accent3">
                    <a:lumMod val="75000"/>
                  </a:schemeClr>
                </a:solidFill>
              </a:rPr>
              <a:t>Contra Costa Health Services </a:t>
            </a:r>
          </a:p>
          <a:p>
            <a:pPr algn="ctr"/>
            <a:r>
              <a:rPr lang="en-US" sz="2400" b="1" dirty="0">
                <a:solidFill>
                  <a:schemeClr val="accent3">
                    <a:lumMod val="75000"/>
                  </a:schemeClr>
                </a:solidFill>
              </a:rPr>
              <a:t>Community Oral Health Program (COHP)</a:t>
            </a:r>
          </a:p>
          <a:p>
            <a:pPr algn="ctr"/>
            <a:endParaRPr lang="en-US" sz="2400" dirty="0">
              <a:solidFill>
                <a:schemeClr val="accent3">
                  <a:lumMod val="75000"/>
                </a:schemeClr>
              </a:solidFill>
            </a:endParaRPr>
          </a:p>
        </p:txBody>
      </p:sp>
      <p:pic>
        <p:nvPicPr>
          <p:cNvPr id="6" name="Content Placeholder 4">
            <a:extLst>
              <a:ext uri="{FF2B5EF4-FFF2-40B4-BE49-F238E27FC236}">
                <a16:creationId xmlns:a16="http://schemas.microsoft.com/office/drawing/2014/main" id="{405934FD-6A39-4268-BEBB-3B2C14AEE8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3477" y="5334689"/>
            <a:ext cx="1474123" cy="981249"/>
          </a:xfrm>
          <a:prstGeom prst="rect">
            <a:avLst/>
          </a:prstGeom>
        </p:spPr>
      </p:pic>
      <p:sp>
        <p:nvSpPr>
          <p:cNvPr id="7" name="TextBox 6">
            <a:extLst>
              <a:ext uri="{FF2B5EF4-FFF2-40B4-BE49-F238E27FC236}">
                <a16:creationId xmlns:a16="http://schemas.microsoft.com/office/drawing/2014/main" id="{9012F41A-76B4-4371-A609-D30BD0303C26}"/>
              </a:ext>
            </a:extLst>
          </p:cNvPr>
          <p:cNvSpPr txBox="1"/>
          <p:nvPr/>
        </p:nvSpPr>
        <p:spPr>
          <a:xfrm>
            <a:off x="1361407" y="4780708"/>
            <a:ext cx="7720447" cy="461661"/>
          </a:xfrm>
          <a:prstGeom prst="rect">
            <a:avLst/>
          </a:prstGeom>
          <a:noFill/>
        </p:spPr>
        <p:txBody>
          <a:bodyPr wrap="square" lIns="91430" tIns="45718" rIns="91430" bIns="45718" rtlCol="0">
            <a:spAutoFit/>
          </a:bodyPr>
          <a:lstStyle/>
          <a:p>
            <a:pPr marL="0" marR="0" lvl="0" indent="0" algn="ctr" defTabSz="457143"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18AB3"/>
              </a:solidFill>
              <a:effectLst/>
              <a:uLnTx/>
              <a:uFillTx/>
              <a:latin typeface="Trebuchet MS" panose="020B0603020202020204"/>
              <a:ea typeface="+mn-ea"/>
              <a:cs typeface="+mn-cs"/>
            </a:endParaRPr>
          </a:p>
        </p:txBody>
      </p:sp>
      <p:pic>
        <p:nvPicPr>
          <p:cNvPr id="9" name="Picture 2" descr="Image result for california oral health program">
            <a:extLst>
              <a:ext uri="{FF2B5EF4-FFF2-40B4-BE49-F238E27FC236}">
                <a16:creationId xmlns:a16="http://schemas.microsoft.com/office/drawing/2014/main" id="{25740462-B002-4BED-9F7A-CDC7F78A3F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3369" y="5481029"/>
            <a:ext cx="903371" cy="106365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id="{463895BC-20A8-4A30-944C-EDF1F816E2A4}"/>
              </a:ext>
            </a:extLst>
          </p:cNvPr>
          <p:cNvSpPr txBox="1"/>
          <p:nvPr/>
        </p:nvSpPr>
        <p:spPr>
          <a:xfrm>
            <a:off x="261635" y="6315938"/>
            <a:ext cx="2265529" cy="276995"/>
          </a:xfrm>
          <a:prstGeom prst="rect">
            <a:avLst/>
          </a:prstGeom>
          <a:noFill/>
        </p:spPr>
        <p:txBody>
          <a:bodyPr wrap="square" lIns="91430" tIns="45718" rIns="91430" bIns="45718" rtlCol="0">
            <a:spAutoFit/>
          </a:bodyPr>
          <a:lstStyle/>
          <a:p>
            <a:pPr marL="0" marR="0" lvl="0" indent="0" algn="l" defTabSz="45714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rebuchet MS"/>
                <a:ea typeface="+mn-ea"/>
                <a:cs typeface="+mn-cs"/>
              </a:rPr>
              <a:t>4/21</a:t>
            </a:r>
          </a:p>
        </p:txBody>
      </p:sp>
    </p:spTree>
    <p:extLst>
      <p:ext uri="{BB962C8B-B14F-4D97-AF65-F5344CB8AC3E}">
        <p14:creationId xmlns:p14="http://schemas.microsoft.com/office/powerpoint/2010/main" val="1845737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53" name="Isosceles Triangle 52">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Isosceles Triangle 54">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Title 1">
            <a:extLst>
              <a:ext uri="{FF2B5EF4-FFF2-40B4-BE49-F238E27FC236}">
                <a16:creationId xmlns:a16="http://schemas.microsoft.com/office/drawing/2014/main" id="{87F4D3B9-92C7-4203-BD8D-B459AC85E9D0}"/>
              </a:ext>
            </a:extLst>
          </p:cNvPr>
          <p:cNvSpPr txBox="1">
            <a:spLocks/>
          </p:cNvSpPr>
          <p:nvPr/>
        </p:nvSpPr>
        <p:spPr>
          <a:xfrm>
            <a:off x="829734" y="762000"/>
            <a:ext cx="8596668" cy="1320800"/>
          </a:xfrm>
          <a:prstGeom prst="rect">
            <a:avLst/>
          </a:prstGeom>
        </p:spPr>
        <p:txBody>
          <a:bodyPr vert="horz" lIns="91430" tIns="45718" rIns="91430" bIns="45718" rtlCol="0" anchor="t">
            <a:normAutofit/>
          </a:bodyPr>
          <a:lstStyle>
            <a:lvl1pPr algn="l" defTabSz="457143"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t>Tips and Techniques</a:t>
            </a:r>
          </a:p>
        </p:txBody>
      </p:sp>
      <p:sp>
        <p:nvSpPr>
          <p:cNvPr id="12" name="TextBox 11">
            <a:extLst>
              <a:ext uri="{FF2B5EF4-FFF2-40B4-BE49-F238E27FC236}">
                <a16:creationId xmlns:a16="http://schemas.microsoft.com/office/drawing/2014/main" id="{93546777-10E9-418F-8049-E4C9B7BB1A4B}"/>
              </a:ext>
            </a:extLst>
          </p:cNvPr>
          <p:cNvSpPr txBox="1"/>
          <p:nvPr/>
        </p:nvSpPr>
        <p:spPr>
          <a:xfrm>
            <a:off x="918099" y="2089373"/>
            <a:ext cx="5482701" cy="1785104"/>
          </a:xfrm>
          <a:prstGeom prst="rect">
            <a:avLst/>
          </a:prstGeom>
          <a:noFill/>
        </p:spPr>
        <p:txBody>
          <a:bodyPr wrap="square" rtlCol="0">
            <a:spAutoFit/>
          </a:bodyPr>
          <a:lstStyle/>
          <a:p>
            <a:pPr>
              <a:buClr>
                <a:schemeClr val="accent1"/>
              </a:buClr>
            </a:pPr>
            <a:r>
              <a:rPr lang="en-US" sz="2000" b="1" dirty="0">
                <a:solidFill>
                  <a:schemeClr val="tx1">
                    <a:lumMod val="95000"/>
                    <a:lumOff val="5000"/>
                  </a:schemeClr>
                </a:solidFill>
              </a:rPr>
              <a:t>Brushing</a:t>
            </a:r>
          </a:p>
          <a:p>
            <a:pPr marL="285750" indent="-285750">
              <a:buClr>
                <a:schemeClr val="accent1"/>
              </a:buClr>
              <a:buFont typeface="Wingdings" panose="05000000000000000000" pitchFamily="2" charset="2"/>
              <a:buChar char="§"/>
            </a:pPr>
            <a:r>
              <a:rPr lang="en-US" dirty="0">
                <a:solidFill>
                  <a:schemeClr val="tx1">
                    <a:lumMod val="95000"/>
                    <a:lumOff val="5000"/>
                  </a:schemeClr>
                </a:solidFill>
              </a:rPr>
              <a:t>Brush at least 2x times a day</a:t>
            </a:r>
          </a:p>
          <a:p>
            <a:pPr marL="285750" indent="-285750">
              <a:buClr>
                <a:schemeClr val="accent1"/>
              </a:buClr>
              <a:buFont typeface="Wingdings" panose="05000000000000000000" pitchFamily="2" charset="2"/>
              <a:buChar char="§"/>
            </a:pPr>
            <a:r>
              <a:rPr lang="en-US" dirty="0"/>
              <a:t>Focus on small circular strokes using a soft bristled brush</a:t>
            </a:r>
          </a:p>
          <a:p>
            <a:pPr marL="285750" indent="-285750">
              <a:buClr>
                <a:schemeClr val="accent1"/>
              </a:buClr>
              <a:buFont typeface="Wingdings" panose="05000000000000000000" pitchFamily="2" charset="2"/>
              <a:buChar char="§"/>
            </a:pPr>
            <a:r>
              <a:rPr lang="en-US" dirty="0"/>
              <a:t>Try other options such as electric toothbrushes</a:t>
            </a:r>
            <a:endParaRPr lang="en-US" dirty="0">
              <a:solidFill>
                <a:schemeClr val="tx1">
                  <a:lumMod val="95000"/>
                  <a:lumOff val="5000"/>
                </a:schemeClr>
              </a:solidFill>
            </a:endParaRPr>
          </a:p>
          <a:p>
            <a:endParaRPr lang="en-US" dirty="0"/>
          </a:p>
        </p:txBody>
      </p:sp>
      <p:sp>
        <p:nvSpPr>
          <p:cNvPr id="13" name="TextBox 12">
            <a:extLst>
              <a:ext uri="{FF2B5EF4-FFF2-40B4-BE49-F238E27FC236}">
                <a16:creationId xmlns:a16="http://schemas.microsoft.com/office/drawing/2014/main" id="{B232FBBA-9DFC-41C1-B5AD-14230C406990}"/>
              </a:ext>
            </a:extLst>
          </p:cNvPr>
          <p:cNvSpPr txBox="1"/>
          <p:nvPr/>
        </p:nvSpPr>
        <p:spPr>
          <a:xfrm>
            <a:off x="918099" y="4039616"/>
            <a:ext cx="5482700" cy="1508105"/>
          </a:xfrm>
          <a:prstGeom prst="rect">
            <a:avLst/>
          </a:prstGeom>
          <a:noFill/>
        </p:spPr>
        <p:txBody>
          <a:bodyPr wrap="square" rtlCol="0">
            <a:spAutoFit/>
          </a:bodyPr>
          <a:lstStyle/>
          <a:p>
            <a:pPr>
              <a:buClr>
                <a:schemeClr val="accent1"/>
              </a:buClr>
            </a:pPr>
            <a:r>
              <a:rPr lang="en-US" sz="2000" b="1" dirty="0">
                <a:solidFill>
                  <a:schemeClr val="tx1">
                    <a:lumMod val="95000"/>
                    <a:lumOff val="5000"/>
                  </a:schemeClr>
                </a:solidFill>
              </a:rPr>
              <a:t>Flossing</a:t>
            </a:r>
          </a:p>
          <a:p>
            <a:pPr marL="285750" indent="-285750">
              <a:buClr>
                <a:schemeClr val="accent1"/>
              </a:buClr>
              <a:buFont typeface="Wingdings" panose="05000000000000000000" pitchFamily="2" charset="2"/>
              <a:buChar char="§"/>
            </a:pPr>
            <a:r>
              <a:rPr lang="en-US" dirty="0">
                <a:solidFill>
                  <a:schemeClr val="tx1">
                    <a:lumMod val="95000"/>
                    <a:lumOff val="5000"/>
                  </a:schemeClr>
                </a:solidFill>
              </a:rPr>
              <a:t>Floss at least 1x per day</a:t>
            </a:r>
          </a:p>
          <a:p>
            <a:pPr marL="285750" indent="-285750">
              <a:buClr>
                <a:schemeClr val="accent1"/>
              </a:buClr>
              <a:buFont typeface="Wingdings" panose="05000000000000000000" pitchFamily="2" charset="2"/>
              <a:buChar char="§"/>
            </a:pPr>
            <a:r>
              <a:rPr lang="en-US" dirty="0">
                <a:solidFill>
                  <a:schemeClr val="tx1">
                    <a:lumMod val="95000"/>
                    <a:lumOff val="5000"/>
                  </a:schemeClr>
                </a:solidFill>
              </a:rPr>
              <a:t>Flossing helps</a:t>
            </a:r>
            <a:r>
              <a:rPr lang="en-US" dirty="0"/>
              <a:t> remove plaque and keep gums from bleeding, being swollen or irritated</a:t>
            </a:r>
          </a:p>
          <a:p>
            <a:pPr marL="285750" indent="-285750">
              <a:buClr>
                <a:schemeClr val="accent1"/>
              </a:buClr>
              <a:buFont typeface="Wingdings" panose="05000000000000000000" pitchFamily="2" charset="2"/>
              <a:buChar char="§"/>
            </a:pPr>
            <a:r>
              <a:rPr lang="en-US" dirty="0"/>
              <a:t>Start today and continue daily</a:t>
            </a:r>
          </a:p>
        </p:txBody>
      </p:sp>
      <p:pic>
        <p:nvPicPr>
          <p:cNvPr id="14" name="Picture 13" descr="Shape, arrow&#10;&#10;Description automatically generated">
            <a:extLst>
              <a:ext uri="{FF2B5EF4-FFF2-40B4-BE49-F238E27FC236}">
                <a16:creationId xmlns:a16="http://schemas.microsoft.com/office/drawing/2014/main" id="{2CE3C010-5A4F-4567-A913-BC119A08A3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3833" y="3520320"/>
            <a:ext cx="4216400" cy="2509762"/>
          </a:xfrm>
          <a:prstGeom prst="rect">
            <a:avLst/>
          </a:prstGeom>
        </p:spPr>
      </p:pic>
      <p:pic>
        <p:nvPicPr>
          <p:cNvPr id="3" name="Picture 2" descr="Logo, company name&#10;&#10;Description automatically generated">
            <a:extLst>
              <a:ext uri="{FF2B5EF4-FFF2-40B4-BE49-F238E27FC236}">
                <a16:creationId xmlns:a16="http://schemas.microsoft.com/office/drawing/2014/main" id="{694EEA1F-140B-4826-B6D8-31961D4C8201}"/>
              </a:ext>
            </a:extLst>
          </p:cNvPr>
          <p:cNvPicPr>
            <a:picLocks noChangeAspect="1"/>
          </p:cNvPicPr>
          <p:nvPr/>
        </p:nvPicPr>
        <p:blipFill rotWithShape="1">
          <a:blip r:embed="rId4">
            <a:extLst>
              <a:ext uri="{28A0092B-C50C-407E-A947-70E740481C1C}">
                <a14:useLocalDpi xmlns:a14="http://schemas.microsoft.com/office/drawing/2010/main" val="0"/>
              </a:ext>
            </a:extLst>
          </a:blip>
          <a:srcRect l="1842" t="7940" r="1960" b="38015"/>
          <a:stretch/>
        </p:blipFill>
        <p:spPr>
          <a:xfrm>
            <a:off x="6811517" y="1049528"/>
            <a:ext cx="4521031" cy="2066543"/>
          </a:xfrm>
          <a:prstGeom prst="rect">
            <a:avLst/>
          </a:prstGeom>
        </p:spPr>
      </p:pic>
    </p:spTree>
    <p:extLst>
      <p:ext uri="{BB962C8B-B14F-4D97-AF65-F5344CB8AC3E}">
        <p14:creationId xmlns:p14="http://schemas.microsoft.com/office/powerpoint/2010/main" val="1363720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B055F7-64DC-485F-8244-09FA3CE89E75}"/>
              </a:ext>
            </a:extLst>
          </p:cNvPr>
          <p:cNvSpPr>
            <a:spLocks noGrp="1"/>
          </p:cNvSpPr>
          <p:nvPr>
            <p:ph type="title"/>
          </p:nvPr>
        </p:nvSpPr>
        <p:spPr>
          <a:xfrm>
            <a:off x="1197482" y="267938"/>
            <a:ext cx="10197494" cy="1099457"/>
          </a:xfrm>
        </p:spPr>
        <p:txBody>
          <a:bodyPr vert="horz" lIns="91440" tIns="45720" rIns="91440" bIns="45720" rtlCol="0" anchor="t">
            <a:normAutofit/>
          </a:bodyPr>
          <a:lstStyle/>
          <a:p>
            <a:pPr algn="ctr" defTabSz="457200"/>
            <a:r>
              <a:rPr lang="en-US" sz="3200" b="1" i="1" dirty="0"/>
              <a:t>What We Eat Affects our Teeth</a:t>
            </a:r>
          </a:p>
        </p:txBody>
      </p:sp>
      <p:sp>
        <p:nvSpPr>
          <p:cNvPr id="13" name="Isosceles Triangle 12">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4" descr="Calendar&#10;&#10;Description automatically generated">
            <a:extLst>
              <a:ext uri="{FF2B5EF4-FFF2-40B4-BE49-F238E27FC236}">
                <a16:creationId xmlns:a16="http://schemas.microsoft.com/office/drawing/2014/main" id="{770D69C2-82DF-4F2F-9321-570B01E622FF}"/>
              </a:ext>
            </a:extLst>
          </p:cNvPr>
          <p:cNvPicPr>
            <a:picLocks noChangeAspect="1"/>
          </p:cNvPicPr>
          <p:nvPr/>
        </p:nvPicPr>
        <p:blipFill rotWithShape="1">
          <a:blip r:embed="rId3">
            <a:extLst>
              <a:ext uri="{28A0092B-C50C-407E-A947-70E740481C1C}">
                <a14:useLocalDpi xmlns:a14="http://schemas.microsoft.com/office/drawing/2010/main" val="0"/>
              </a:ext>
            </a:extLst>
          </a:blip>
          <a:srcRect t="17379" r="1895" b="5179"/>
          <a:stretch/>
        </p:blipFill>
        <p:spPr>
          <a:xfrm>
            <a:off x="797024" y="1023729"/>
            <a:ext cx="4868279" cy="5435644"/>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BCFC42EF-9454-46B6-9EBE-22B424219BCA}"/>
              </a:ext>
            </a:extLst>
          </p:cNvPr>
          <p:cNvPicPr>
            <a:picLocks noChangeAspect="1"/>
          </p:cNvPicPr>
          <p:nvPr/>
        </p:nvPicPr>
        <p:blipFill rotWithShape="1">
          <a:blip r:embed="rId4">
            <a:extLst>
              <a:ext uri="{28A0092B-C50C-407E-A947-70E740481C1C}">
                <a14:useLocalDpi xmlns:a14="http://schemas.microsoft.com/office/drawing/2010/main" val="0"/>
              </a:ext>
            </a:extLst>
          </a:blip>
          <a:srcRect l="203" t="18204" r="-203" b="5304"/>
          <a:stretch/>
        </p:blipFill>
        <p:spPr>
          <a:xfrm>
            <a:off x="6020187" y="1023729"/>
            <a:ext cx="5068187" cy="5483422"/>
          </a:xfrm>
          <a:prstGeom prst="rect">
            <a:avLst/>
          </a:prstGeom>
        </p:spPr>
      </p:pic>
    </p:spTree>
    <p:extLst>
      <p:ext uri="{BB962C8B-B14F-4D97-AF65-F5344CB8AC3E}">
        <p14:creationId xmlns:p14="http://schemas.microsoft.com/office/powerpoint/2010/main" val="2909341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2AF26ED0-E27F-4D44-BB40-981675399BBC}"/>
              </a:ext>
            </a:extLst>
          </p:cNvPr>
          <p:cNvSpPr>
            <a:spLocks noGrp="1"/>
          </p:cNvSpPr>
          <p:nvPr>
            <p:ph type="title"/>
          </p:nvPr>
        </p:nvSpPr>
        <p:spPr>
          <a:xfrm>
            <a:off x="1056024" y="540327"/>
            <a:ext cx="10197494" cy="1099457"/>
          </a:xfrm>
        </p:spPr>
        <p:txBody>
          <a:bodyPr>
            <a:normAutofit/>
          </a:bodyPr>
          <a:lstStyle/>
          <a:p>
            <a:r>
              <a:rPr lang="en-US" b="1" dirty="0"/>
              <a:t>Dental Visits</a:t>
            </a:r>
          </a:p>
        </p:txBody>
      </p:sp>
      <p:sp>
        <p:nvSpPr>
          <p:cNvPr id="53" name="Isosceles Triangle 52">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Isosceles Triangle 54">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Rectangle 2"/>
          <p:cNvSpPr/>
          <p:nvPr/>
        </p:nvSpPr>
        <p:spPr>
          <a:xfrm>
            <a:off x="1169795" y="1642792"/>
            <a:ext cx="6017984" cy="3200876"/>
          </a:xfrm>
          <a:prstGeom prst="rect">
            <a:avLst/>
          </a:prstGeom>
        </p:spPr>
        <p:txBody>
          <a:bodyPr wrap="square">
            <a:spAutoFit/>
          </a:bodyPr>
          <a:lstStyle/>
          <a:p>
            <a:pPr marL="0" marR="0" lvl="0" indent="0" algn="l" defTabSz="457143"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chemeClr val="tx1">
                    <a:lumMod val="95000"/>
                    <a:lumOff val="5000"/>
                  </a:schemeClr>
                </a:solidFill>
                <a:effectLst/>
                <a:uLnTx/>
                <a:uFillTx/>
                <a:latin typeface="Trebuchet MS" panose="020B0603020202020204" pitchFamily="34" charset="0"/>
                <a:ea typeface="+mn-ea"/>
                <a:cs typeface="+mn-cs"/>
              </a:rPr>
              <a:t>Routine and preventive dental visits during pregnancy are recommended and safe</a:t>
            </a:r>
          </a:p>
          <a:p>
            <a:pPr marL="0" marR="0" lvl="0" indent="0" algn="l" defTabSz="457143"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solidFill>
                <a:schemeClr val="tx1">
                  <a:lumMod val="95000"/>
                  <a:lumOff val="5000"/>
                </a:schemeClr>
              </a:solidFill>
              <a:effectLst/>
              <a:uLnTx/>
              <a:uFillTx/>
              <a:latin typeface="Trebuchet MS" panose="020B0603020202020204" pitchFamily="34" charset="0"/>
              <a:ea typeface="+mn-ea"/>
              <a:cs typeface="+mn-cs"/>
            </a:endParaRPr>
          </a:p>
          <a:p>
            <a:pPr marL="0" marR="0" lvl="0" indent="0" algn="l" defTabSz="457143"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lumMod val="95000"/>
                    <a:lumOff val="5000"/>
                  </a:schemeClr>
                </a:solidFill>
                <a:effectLst/>
                <a:uLnTx/>
                <a:uFillTx/>
                <a:latin typeface="Trebuchet MS" panose="020B0603020202020204" pitchFamily="34" charset="0"/>
                <a:ea typeface="+mn-ea"/>
                <a:cs typeface="+mn-cs"/>
              </a:rPr>
              <a:t>Let your provider know you’re expecting</a:t>
            </a:r>
          </a:p>
          <a:p>
            <a:pPr marL="558582" marR="0" lvl="0" indent="-342900" algn="l" defTabSz="457143" rtl="0" eaLnBrk="1" fontAlgn="auto" latinLnBrk="0" hangingPunct="1">
              <a:lnSpc>
                <a:spcPct val="100000"/>
              </a:lnSpc>
              <a:spcBef>
                <a:spcPts val="0"/>
              </a:spcBef>
              <a:spcAft>
                <a:spcPts val="0"/>
              </a:spcAft>
              <a:buClr>
                <a:schemeClr val="accent1"/>
              </a:buClr>
              <a:buSzTx/>
              <a:buFont typeface="Wingdings" panose="05000000000000000000" pitchFamily="2" charset="2"/>
              <a:buChar char="§"/>
              <a:tabLst/>
              <a:defRPr/>
            </a:pPr>
            <a:r>
              <a:rPr kumimoji="0" lang="en-US" i="0" u="none" strike="noStrike" kern="1200" cap="none" spc="0" normalizeH="0" baseline="0" noProof="0" dirty="0">
                <a:ln>
                  <a:noFill/>
                </a:ln>
                <a:solidFill>
                  <a:schemeClr val="tx1">
                    <a:lumMod val="95000"/>
                    <a:lumOff val="5000"/>
                  </a:schemeClr>
                </a:solidFill>
                <a:effectLst/>
                <a:uLnTx/>
                <a:uFillTx/>
                <a:latin typeface="Trebuchet MS" panose="020B0603020202020204" pitchFamily="34" charset="0"/>
                <a:ea typeface="+mn-ea"/>
                <a:cs typeface="+mn-cs"/>
              </a:rPr>
              <a:t>At an exam visit, a lead apron with a neck collar that covers the chest and belly will be used</a:t>
            </a:r>
          </a:p>
          <a:p>
            <a:pPr marL="558582" marR="0" lvl="0" indent="-342900" algn="l" defTabSz="457143" rtl="0" eaLnBrk="1" fontAlgn="auto" latinLnBrk="0" hangingPunct="1">
              <a:lnSpc>
                <a:spcPct val="100000"/>
              </a:lnSpc>
              <a:spcBef>
                <a:spcPts val="0"/>
              </a:spcBef>
              <a:spcAft>
                <a:spcPts val="0"/>
              </a:spcAft>
              <a:buClr>
                <a:schemeClr val="accent1"/>
              </a:buClr>
              <a:buSzTx/>
              <a:buFont typeface="Wingdings" panose="05000000000000000000" pitchFamily="2" charset="2"/>
              <a:buChar char="§"/>
              <a:tabLst/>
              <a:defRPr/>
            </a:pPr>
            <a:r>
              <a:rPr kumimoji="0" lang="en-US" i="0" u="none" strike="noStrike" kern="1200" cap="none" spc="0" normalizeH="0" baseline="0" noProof="0" dirty="0">
                <a:ln>
                  <a:noFill/>
                </a:ln>
                <a:solidFill>
                  <a:schemeClr val="tx1">
                    <a:lumMod val="95000"/>
                    <a:lumOff val="5000"/>
                  </a:schemeClr>
                </a:solidFill>
                <a:effectLst/>
                <a:uLnTx/>
                <a:uFillTx/>
                <a:latin typeface="Trebuchet MS" panose="020B0603020202020204" pitchFamily="34" charset="0"/>
                <a:ea typeface="+mn-ea"/>
                <a:cs typeface="+mn-cs"/>
              </a:rPr>
              <a:t>Postpone elective or non-essential treatments like teeth whitening </a:t>
            </a:r>
          </a:p>
          <a:p>
            <a:pPr marL="558582" marR="0" lvl="0" indent="-342900" defTabSz="457143" rtl="0" eaLnBrk="1" fontAlgn="auto" latinLnBrk="0" hangingPunct="1">
              <a:lnSpc>
                <a:spcPct val="100000"/>
              </a:lnSpc>
              <a:spcBef>
                <a:spcPts val="0"/>
              </a:spcBef>
              <a:spcAft>
                <a:spcPts val="0"/>
              </a:spcAft>
              <a:buClr>
                <a:schemeClr val="accent1"/>
              </a:buClr>
              <a:buSzTx/>
              <a:buFont typeface="Wingdings" panose="05000000000000000000" pitchFamily="2" charset="2"/>
              <a:buChar char="§"/>
              <a:tabLst/>
              <a:defRPr/>
            </a:pPr>
            <a:r>
              <a:rPr kumimoji="0" lang="en-US" i="0" u="none" strike="noStrike" kern="1200" cap="none" spc="0" normalizeH="0" baseline="0" noProof="0" dirty="0">
                <a:ln>
                  <a:noFill/>
                </a:ln>
                <a:solidFill>
                  <a:schemeClr val="tx1">
                    <a:lumMod val="95000"/>
                    <a:lumOff val="5000"/>
                  </a:schemeClr>
                </a:solidFill>
                <a:effectLst/>
                <a:uLnTx/>
                <a:uFillTx/>
                <a:latin typeface="Trebuchet MS" panose="020B0603020202020204" pitchFamily="34" charset="0"/>
                <a:ea typeface="+mn-ea"/>
                <a:cs typeface="+mn-cs"/>
              </a:rPr>
              <a:t>2</a:t>
            </a:r>
            <a:r>
              <a:rPr kumimoji="0" lang="en-US" i="0" u="none" strike="noStrike" kern="1200" cap="none" spc="0" normalizeH="0" baseline="30000" noProof="0" dirty="0">
                <a:ln>
                  <a:noFill/>
                </a:ln>
                <a:solidFill>
                  <a:schemeClr val="tx1">
                    <a:lumMod val="95000"/>
                    <a:lumOff val="5000"/>
                  </a:schemeClr>
                </a:solidFill>
                <a:effectLst/>
                <a:uLnTx/>
                <a:uFillTx/>
                <a:latin typeface="Trebuchet MS" panose="020B0603020202020204" pitchFamily="34" charset="0"/>
                <a:ea typeface="+mn-ea"/>
                <a:cs typeface="+mn-cs"/>
              </a:rPr>
              <a:t>nd</a:t>
            </a:r>
            <a:r>
              <a:rPr kumimoji="0" lang="en-US" i="0" u="none" strike="noStrike" kern="1200" cap="none" spc="0" normalizeH="0" baseline="0" noProof="0" dirty="0">
                <a:ln>
                  <a:noFill/>
                </a:ln>
                <a:solidFill>
                  <a:schemeClr val="tx1">
                    <a:lumMod val="95000"/>
                    <a:lumOff val="5000"/>
                  </a:schemeClr>
                </a:solidFill>
                <a:effectLst/>
                <a:uLnTx/>
                <a:uFillTx/>
                <a:latin typeface="Trebuchet MS" panose="020B0603020202020204" pitchFamily="34" charset="0"/>
                <a:ea typeface="+mn-ea"/>
                <a:cs typeface="+mn-cs"/>
              </a:rPr>
              <a:t> trimester is ideal to get work done due to comfort in the dental chair position and reduce chances of premature labor</a:t>
            </a:r>
          </a:p>
        </p:txBody>
      </p:sp>
      <p:pic>
        <p:nvPicPr>
          <p:cNvPr id="9" name="Picture 8" descr="A picture containing text&#10;&#10;Description automatically generated">
            <a:extLst>
              <a:ext uri="{FF2B5EF4-FFF2-40B4-BE49-F238E27FC236}">
                <a16:creationId xmlns:a16="http://schemas.microsoft.com/office/drawing/2014/main" id="{FFA98E8F-644D-46A7-9CD2-0A9F002DDFB6}"/>
              </a:ext>
            </a:extLst>
          </p:cNvPr>
          <p:cNvPicPr>
            <a:picLocks noChangeAspect="1"/>
          </p:cNvPicPr>
          <p:nvPr/>
        </p:nvPicPr>
        <p:blipFill rotWithShape="1">
          <a:blip r:embed="rId3">
            <a:extLst>
              <a:ext uri="{28A0092B-C50C-407E-A947-70E740481C1C}">
                <a14:useLocalDpi xmlns:a14="http://schemas.microsoft.com/office/drawing/2010/main" val="0"/>
              </a:ext>
            </a:extLst>
          </a:blip>
          <a:srcRect l="47374"/>
          <a:stretch/>
        </p:blipFill>
        <p:spPr>
          <a:xfrm>
            <a:off x="7762769" y="3012273"/>
            <a:ext cx="3013488" cy="2743142"/>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98043215-CD23-4753-9CEB-0169B645F61A}"/>
              </a:ext>
            </a:extLst>
          </p:cNvPr>
          <p:cNvPicPr>
            <a:picLocks noChangeAspect="1"/>
          </p:cNvPicPr>
          <p:nvPr/>
        </p:nvPicPr>
        <p:blipFill rotWithShape="1">
          <a:blip r:embed="rId3">
            <a:extLst>
              <a:ext uri="{28A0092B-C50C-407E-A947-70E740481C1C}">
                <a14:useLocalDpi xmlns:a14="http://schemas.microsoft.com/office/drawing/2010/main" val="0"/>
              </a:ext>
            </a:extLst>
          </a:blip>
          <a:srcRect l="125" t="2341" r="50159" b="13199"/>
          <a:stretch/>
        </p:blipFill>
        <p:spPr>
          <a:xfrm>
            <a:off x="7665040" y="604463"/>
            <a:ext cx="3111217" cy="2407810"/>
          </a:xfrm>
          <a:prstGeom prst="rect">
            <a:avLst/>
          </a:prstGeom>
        </p:spPr>
      </p:pic>
    </p:spTree>
    <p:extLst>
      <p:ext uri="{BB962C8B-B14F-4D97-AF65-F5344CB8AC3E}">
        <p14:creationId xmlns:p14="http://schemas.microsoft.com/office/powerpoint/2010/main" val="3151213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21FFC-FE41-4BDB-8134-E4DEE9A20CC2}"/>
              </a:ext>
            </a:extLst>
          </p:cNvPr>
          <p:cNvSpPr>
            <a:spLocks noGrp="1"/>
          </p:cNvSpPr>
          <p:nvPr>
            <p:ph type="title"/>
          </p:nvPr>
        </p:nvSpPr>
        <p:spPr>
          <a:xfrm>
            <a:off x="677334" y="609600"/>
            <a:ext cx="8596668" cy="1320800"/>
          </a:xfrm>
        </p:spPr>
        <p:txBody>
          <a:bodyPr anchor="t">
            <a:normAutofit/>
          </a:bodyPr>
          <a:lstStyle/>
          <a:p>
            <a:r>
              <a:rPr lang="en-US" b="1" dirty="0"/>
              <a:t>Tips and Tricks</a:t>
            </a:r>
            <a:br>
              <a:rPr lang="en-US" b="1" dirty="0"/>
            </a:br>
            <a:r>
              <a:rPr lang="en-US" sz="2700" b="1" dirty="0"/>
              <a:t>Take it slow and figure out what works best for you!</a:t>
            </a:r>
            <a:endParaRPr lang="en-US" b="1" dirty="0"/>
          </a:p>
        </p:txBody>
      </p:sp>
      <p:sp>
        <p:nvSpPr>
          <p:cNvPr id="3" name="Content Placeholder 2">
            <a:extLst>
              <a:ext uri="{FF2B5EF4-FFF2-40B4-BE49-F238E27FC236}">
                <a16:creationId xmlns:a16="http://schemas.microsoft.com/office/drawing/2014/main" id="{079D0C15-4341-46B2-A9C1-62F81EBB2FCE}"/>
              </a:ext>
            </a:extLst>
          </p:cNvPr>
          <p:cNvSpPr>
            <a:spLocks noGrp="1"/>
          </p:cNvSpPr>
          <p:nvPr>
            <p:ph idx="1"/>
          </p:nvPr>
        </p:nvSpPr>
        <p:spPr>
          <a:xfrm>
            <a:off x="4063160" y="2160589"/>
            <a:ext cx="5207839" cy="3880773"/>
          </a:xfrm>
        </p:spPr>
        <p:txBody>
          <a:bodyPr>
            <a:normAutofit/>
          </a:bodyPr>
          <a:lstStyle/>
          <a:p>
            <a:pPr>
              <a:buFont typeface="Wingdings" charset="2"/>
              <a:buChar char="§"/>
            </a:pPr>
            <a:r>
              <a:rPr lang="en-US" dirty="0">
                <a:solidFill>
                  <a:schemeClr val="tx1">
                    <a:lumMod val="95000"/>
                    <a:lumOff val="5000"/>
                  </a:schemeClr>
                </a:solidFill>
              </a:rPr>
              <a:t>Bring a pillow to help keep you and baby comfortable during your visit</a:t>
            </a:r>
          </a:p>
          <a:p>
            <a:pPr>
              <a:buFont typeface="Wingdings" charset="2"/>
              <a:buChar char="§"/>
            </a:pPr>
            <a:r>
              <a:rPr lang="en-US" dirty="0">
                <a:solidFill>
                  <a:schemeClr val="tx1">
                    <a:lumMod val="95000"/>
                    <a:lumOff val="5000"/>
                  </a:schemeClr>
                </a:solidFill>
              </a:rPr>
              <a:t>Bring headphones and your favorite music</a:t>
            </a:r>
          </a:p>
          <a:p>
            <a:pPr>
              <a:buFont typeface="Wingdings" charset="2"/>
              <a:buChar char="§"/>
            </a:pPr>
            <a:r>
              <a:rPr lang="en-US" dirty="0">
                <a:solidFill>
                  <a:schemeClr val="tx1">
                    <a:lumMod val="95000"/>
                    <a:lumOff val="5000"/>
                  </a:schemeClr>
                </a:solidFill>
              </a:rPr>
              <a:t>Keep legs uncrossed while sitting in a dental chair</a:t>
            </a:r>
          </a:p>
          <a:p>
            <a:endParaRPr lang="en-US" dirty="0"/>
          </a:p>
        </p:txBody>
      </p:sp>
      <p:pic>
        <p:nvPicPr>
          <p:cNvPr id="6" name="Picture 5" descr="A picture containing vector graphics&#10;&#10;Description automatically generated">
            <a:extLst>
              <a:ext uri="{FF2B5EF4-FFF2-40B4-BE49-F238E27FC236}">
                <a16:creationId xmlns:a16="http://schemas.microsoft.com/office/drawing/2014/main" id="{E8AB6295-4E18-4D66-A7FE-BB6EABCD6E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433" y="1852515"/>
            <a:ext cx="3542446" cy="3542446"/>
          </a:xfrm>
          <a:prstGeom prst="rect">
            <a:avLst/>
          </a:prstGeom>
        </p:spPr>
      </p:pic>
    </p:spTree>
    <p:extLst>
      <p:ext uri="{BB962C8B-B14F-4D97-AF65-F5344CB8AC3E}">
        <p14:creationId xmlns:p14="http://schemas.microsoft.com/office/powerpoint/2010/main" val="3108237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2AF26ED0-E27F-4D44-BB40-981675399BBC}"/>
              </a:ext>
            </a:extLst>
          </p:cNvPr>
          <p:cNvSpPr>
            <a:spLocks noGrp="1"/>
          </p:cNvSpPr>
          <p:nvPr>
            <p:ph type="title"/>
          </p:nvPr>
        </p:nvSpPr>
        <p:spPr>
          <a:xfrm>
            <a:off x="1056024" y="540327"/>
            <a:ext cx="10197494" cy="1099457"/>
          </a:xfrm>
        </p:spPr>
        <p:txBody>
          <a:bodyPr>
            <a:normAutofit/>
          </a:bodyPr>
          <a:lstStyle/>
          <a:p>
            <a:pPr algn="ctr"/>
            <a:r>
              <a:rPr lang="en-US" b="1" dirty="0">
                <a:cs typeface="Trebuchet MS"/>
              </a:rPr>
              <a:t>Common Concerns During Pregnancy</a:t>
            </a:r>
            <a:br>
              <a:rPr lang="en-US" b="1" dirty="0">
                <a:cs typeface="Trebuchet MS"/>
              </a:rPr>
            </a:br>
            <a:r>
              <a:rPr lang="en-US" sz="2000" b="1" dirty="0"/>
              <a:t>Coping With Morning Sickness, Pregnancy Gum Growths, Nausea or Vomiting</a:t>
            </a:r>
          </a:p>
        </p:txBody>
      </p:sp>
      <p:sp>
        <p:nvSpPr>
          <p:cNvPr id="53" name="Isosceles Triangle 52">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Isosceles Triangle 54">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4" name="Diagram 3">
            <a:extLst>
              <a:ext uri="{FF2B5EF4-FFF2-40B4-BE49-F238E27FC236}">
                <a16:creationId xmlns:a16="http://schemas.microsoft.com/office/drawing/2014/main" id="{5EE968E7-3CFF-4A68-A2AE-9B0EF06E4A5D}"/>
              </a:ext>
            </a:extLst>
          </p:cNvPr>
          <p:cNvGraphicFramePr/>
          <p:nvPr>
            <p:extLst>
              <p:ext uri="{D42A27DB-BD31-4B8C-83A1-F6EECF244321}">
                <p14:modId xmlns:p14="http://schemas.microsoft.com/office/powerpoint/2010/main" val="2412727523"/>
              </p:ext>
            </p:extLst>
          </p:nvPr>
        </p:nvGraphicFramePr>
        <p:xfrm>
          <a:off x="2172071" y="1779939"/>
          <a:ext cx="8121460" cy="4660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753177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6F44A-FB8C-4532-A1EC-AF29773B3C46}"/>
              </a:ext>
            </a:extLst>
          </p:cNvPr>
          <p:cNvSpPr>
            <a:spLocks noGrp="1"/>
          </p:cNvSpPr>
          <p:nvPr>
            <p:ph type="title"/>
          </p:nvPr>
        </p:nvSpPr>
        <p:spPr>
          <a:xfrm>
            <a:off x="677334" y="609600"/>
            <a:ext cx="8596668" cy="1320800"/>
          </a:xfrm>
        </p:spPr>
        <p:txBody>
          <a:bodyPr vert="horz" lIns="91440" tIns="45720" rIns="91440" bIns="45720" rtlCol="0" anchor="t">
            <a:normAutofit/>
          </a:bodyPr>
          <a:lstStyle/>
          <a:p>
            <a:pPr defTabSz="457200"/>
            <a:r>
              <a:rPr lang="en-US" b="1" dirty="0"/>
              <a:t>Why Are My Gums Bleeding?</a:t>
            </a:r>
          </a:p>
        </p:txBody>
      </p:sp>
      <p:sp>
        <p:nvSpPr>
          <p:cNvPr id="3" name="Content Placeholder 2">
            <a:extLst>
              <a:ext uri="{FF2B5EF4-FFF2-40B4-BE49-F238E27FC236}">
                <a16:creationId xmlns:a16="http://schemas.microsoft.com/office/drawing/2014/main" id="{1E3182B1-7886-43F8-B637-599E4DCB1460}"/>
              </a:ext>
            </a:extLst>
          </p:cNvPr>
          <p:cNvSpPr>
            <a:spLocks noGrp="1"/>
          </p:cNvSpPr>
          <p:nvPr>
            <p:ph idx="1"/>
          </p:nvPr>
        </p:nvSpPr>
        <p:spPr>
          <a:xfrm>
            <a:off x="4063161" y="2160589"/>
            <a:ext cx="4468192" cy="3880773"/>
          </a:xfrm>
        </p:spPr>
        <p:txBody>
          <a:bodyPr vert="horz" lIns="91440" tIns="45720" rIns="91440" bIns="45720" rtlCol="0">
            <a:normAutofit/>
          </a:bodyPr>
          <a:lstStyle/>
          <a:p>
            <a:pPr defTabSz="457200">
              <a:buFont typeface="Wingdings" panose="05000000000000000000" pitchFamily="2" charset="2"/>
              <a:buChar char="§"/>
            </a:pPr>
            <a:r>
              <a:rPr lang="en-US" b="1" dirty="0">
                <a:solidFill>
                  <a:schemeClr val="tx1">
                    <a:lumMod val="95000"/>
                    <a:lumOff val="5000"/>
                  </a:schemeClr>
                </a:solidFill>
              </a:rPr>
              <a:t>Pregnancy Gingivitis </a:t>
            </a:r>
            <a:r>
              <a:rPr lang="en-US" dirty="0">
                <a:solidFill>
                  <a:schemeClr val="tx1">
                    <a:lumMod val="95000"/>
                    <a:lumOff val="5000"/>
                  </a:schemeClr>
                </a:solidFill>
              </a:rPr>
              <a:t>is a mild form of gum disease that can occur when hormonal changes make your gums sensitive to bacteria in the gum tissue</a:t>
            </a:r>
          </a:p>
          <a:p>
            <a:pPr defTabSz="457200">
              <a:buFont typeface="Wingdings" panose="05000000000000000000" pitchFamily="2" charset="2"/>
              <a:buChar char="§"/>
            </a:pPr>
            <a:r>
              <a:rPr lang="en-US" dirty="0">
                <a:solidFill>
                  <a:schemeClr val="tx1">
                    <a:lumMod val="95000"/>
                    <a:lumOff val="5000"/>
                  </a:schemeClr>
                </a:solidFill>
              </a:rPr>
              <a:t>Common between 2</a:t>
            </a:r>
            <a:r>
              <a:rPr lang="en-US" baseline="30000" dirty="0">
                <a:solidFill>
                  <a:schemeClr val="tx1">
                    <a:lumMod val="95000"/>
                    <a:lumOff val="5000"/>
                  </a:schemeClr>
                </a:solidFill>
              </a:rPr>
              <a:t>nd</a:t>
            </a:r>
            <a:r>
              <a:rPr lang="en-US" dirty="0">
                <a:solidFill>
                  <a:schemeClr val="tx1">
                    <a:lumMod val="95000"/>
                    <a:lumOff val="5000"/>
                  </a:schemeClr>
                </a:solidFill>
              </a:rPr>
              <a:t> to 8</a:t>
            </a:r>
            <a:r>
              <a:rPr lang="en-US" baseline="30000" dirty="0">
                <a:solidFill>
                  <a:schemeClr val="tx1">
                    <a:lumMod val="95000"/>
                    <a:lumOff val="5000"/>
                  </a:schemeClr>
                </a:solidFill>
              </a:rPr>
              <a:t>th</a:t>
            </a:r>
            <a:r>
              <a:rPr lang="en-US" dirty="0">
                <a:solidFill>
                  <a:schemeClr val="tx1">
                    <a:lumMod val="95000"/>
                    <a:lumOff val="5000"/>
                  </a:schemeClr>
                </a:solidFill>
              </a:rPr>
              <a:t> months of pregnancy </a:t>
            </a:r>
          </a:p>
          <a:p>
            <a:pPr defTabSz="457200">
              <a:buFont typeface="Wingdings" panose="05000000000000000000" pitchFamily="2" charset="2"/>
              <a:buChar char="§"/>
            </a:pPr>
            <a:r>
              <a:rPr lang="en-US" dirty="0">
                <a:solidFill>
                  <a:schemeClr val="tx1">
                    <a:lumMod val="95000"/>
                    <a:lumOff val="5000"/>
                  </a:schemeClr>
                </a:solidFill>
              </a:rPr>
              <a:t>Prevention is key with daily brushing and flossing</a:t>
            </a:r>
          </a:p>
        </p:txBody>
      </p:sp>
      <p:pic>
        <p:nvPicPr>
          <p:cNvPr id="5" name="Picture 4" descr="A person's mouth with teeth&#10;&#10;Description automatically generated with low confidence">
            <a:extLst>
              <a:ext uri="{FF2B5EF4-FFF2-40B4-BE49-F238E27FC236}">
                <a16:creationId xmlns:a16="http://schemas.microsoft.com/office/drawing/2014/main" id="{54827137-A618-48F7-9CA0-2DF73AB715EA}"/>
              </a:ext>
            </a:extLst>
          </p:cNvPr>
          <p:cNvPicPr>
            <a:picLocks noChangeAspect="1"/>
          </p:cNvPicPr>
          <p:nvPr/>
        </p:nvPicPr>
        <p:blipFill rotWithShape="1">
          <a:blip r:embed="rId3">
            <a:extLst>
              <a:ext uri="{28A0092B-C50C-407E-A947-70E740481C1C}">
                <a14:useLocalDpi xmlns:a14="http://schemas.microsoft.com/office/drawing/2010/main" val="0"/>
              </a:ext>
            </a:extLst>
          </a:blip>
          <a:srcRect l="27586" r="22197" b="2"/>
          <a:stretch/>
        </p:blipFill>
        <p:spPr>
          <a:xfrm>
            <a:off x="677334" y="2159331"/>
            <a:ext cx="3144597" cy="3882362"/>
          </a:xfrm>
          <a:prstGeom prst="rect">
            <a:avLst/>
          </a:prstGeom>
        </p:spPr>
      </p:pic>
    </p:spTree>
    <p:extLst>
      <p:ext uri="{BB962C8B-B14F-4D97-AF65-F5344CB8AC3E}">
        <p14:creationId xmlns:p14="http://schemas.microsoft.com/office/powerpoint/2010/main" val="1580173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055F7-64DC-485F-8244-09FA3CE89E75}"/>
              </a:ext>
            </a:extLst>
          </p:cNvPr>
          <p:cNvSpPr>
            <a:spLocks noGrp="1"/>
          </p:cNvSpPr>
          <p:nvPr>
            <p:ph type="title"/>
          </p:nvPr>
        </p:nvSpPr>
        <p:spPr>
          <a:xfrm>
            <a:off x="849330" y="359214"/>
            <a:ext cx="8596668" cy="1320800"/>
          </a:xfrm>
        </p:spPr>
        <p:txBody>
          <a:bodyPr anchor="t">
            <a:normAutofit/>
          </a:bodyPr>
          <a:lstStyle/>
          <a:p>
            <a:r>
              <a:rPr lang="en-US" b="1" dirty="0"/>
              <a:t>What Else Can Happen to </a:t>
            </a:r>
            <a:br>
              <a:rPr lang="en-US" b="1" dirty="0"/>
            </a:br>
            <a:r>
              <a:rPr lang="en-US" b="1" dirty="0"/>
              <a:t>My Mouth During Pregnancy?</a:t>
            </a:r>
          </a:p>
        </p:txBody>
      </p:sp>
      <p:sp>
        <p:nvSpPr>
          <p:cNvPr id="8" name="Content Placeholder 2">
            <a:extLst>
              <a:ext uri="{FF2B5EF4-FFF2-40B4-BE49-F238E27FC236}">
                <a16:creationId xmlns:a16="http://schemas.microsoft.com/office/drawing/2014/main" id="{68B9F205-5FAD-499F-B0B1-81F79FFED3FC}"/>
              </a:ext>
            </a:extLst>
          </p:cNvPr>
          <p:cNvSpPr>
            <a:spLocks noGrp="1"/>
          </p:cNvSpPr>
          <p:nvPr>
            <p:ph idx="1"/>
          </p:nvPr>
        </p:nvSpPr>
        <p:spPr>
          <a:xfrm>
            <a:off x="849330" y="2118234"/>
            <a:ext cx="4251107" cy="3880773"/>
          </a:xfrm>
        </p:spPr>
        <p:txBody>
          <a:bodyPr>
            <a:normAutofit/>
          </a:bodyPr>
          <a:lstStyle/>
          <a:p>
            <a:pPr marL="0" indent="0">
              <a:buNone/>
            </a:pPr>
            <a:r>
              <a:rPr lang="en-US" sz="2000" b="1" dirty="0">
                <a:solidFill>
                  <a:schemeClr val="tx1">
                    <a:lumMod val="95000"/>
                    <a:lumOff val="5000"/>
                  </a:schemeClr>
                </a:solidFill>
              </a:rPr>
              <a:t>Pregnancy Gum Growth</a:t>
            </a:r>
          </a:p>
          <a:p>
            <a:pPr>
              <a:buFont typeface="Wingdings" panose="05000000000000000000" pitchFamily="2" charset="2"/>
              <a:buChar char="§"/>
            </a:pPr>
            <a:r>
              <a:rPr lang="en-US" sz="1800" dirty="0">
                <a:solidFill>
                  <a:schemeClr val="tx1">
                    <a:lumMod val="95000"/>
                    <a:lumOff val="5000"/>
                  </a:schemeClr>
                </a:solidFill>
              </a:rPr>
              <a:t>Changes in hormones in the body</a:t>
            </a:r>
          </a:p>
          <a:p>
            <a:pPr>
              <a:buFont typeface="Wingdings" panose="05000000000000000000" pitchFamily="2" charset="2"/>
              <a:buChar char="§"/>
            </a:pPr>
            <a:r>
              <a:rPr lang="en-US" sz="1800" dirty="0">
                <a:solidFill>
                  <a:schemeClr val="tx1">
                    <a:lumMod val="95000"/>
                    <a:lumOff val="5000"/>
                  </a:schemeClr>
                </a:solidFill>
              </a:rPr>
              <a:t>May develop benign growth </a:t>
            </a:r>
            <a:r>
              <a:rPr lang="en-US" sz="1800" dirty="0"/>
              <a:t>(non-cancerous)</a:t>
            </a:r>
          </a:p>
        </p:txBody>
      </p:sp>
      <p:pic>
        <p:nvPicPr>
          <p:cNvPr id="5" name="Picture 4" descr="A picture containing graphical user interface&#10;&#10;Description automatically generated">
            <a:extLst>
              <a:ext uri="{FF2B5EF4-FFF2-40B4-BE49-F238E27FC236}">
                <a16:creationId xmlns:a16="http://schemas.microsoft.com/office/drawing/2014/main" id="{28F368C5-68E6-435E-B179-2866B546697E}"/>
              </a:ext>
            </a:extLst>
          </p:cNvPr>
          <p:cNvPicPr>
            <a:picLocks noChangeAspect="1"/>
          </p:cNvPicPr>
          <p:nvPr/>
        </p:nvPicPr>
        <p:blipFill rotWithShape="1">
          <a:blip r:embed="rId3">
            <a:extLst>
              <a:ext uri="{28A0092B-C50C-407E-A947-70E740481C1C}">
                <a14:useLocalDpi xmlns:a14="http://schemas.microsoft.com/office/drawing/2010/main" val="0"/>
              </a:ext>
            </a:extLst>
          </a:blip>
          <a:srcRect l="-275" t="461" r="50346" b="-461"/>
          <a:stretch/>
        </p:blipFill>
        <p:spPr>
          <a:xfrm>
            <a:off x="5318321" y="1826318"/>
            <a:ext cx="3308744" cy="3967812"/>
          </a:xfrm>
          <a:prstGeom prst="rect">
            <a:avLst/>
          </a:prstGeom>
        </p:spPr>
      </p:pic>
    </p:spTree>
    <p:extLst>
      <p:ext uri="{BB962C8B-B14F-4D97-AF65-F5344CB8AC3E}">
        <p14:creationId xmlns:p14="http://schemas.microsoft.com/office/powerpoint/2010/main" val="934660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4BE9D4C4-9FA3-4885-A769-301639CC7A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7" name="Freeform: Shape 36">
            <a:extLst>
              <a:ext uri="{FF2B5EF4-FFF2-40B4-BE49-F238E27FC236}">
                <a16:creationId xmlns:a16="http://schemas.microsoft.com/office/drawing/2014/main" id="{4524F065-9F7C-400C-9A20-B343BFAA6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2627" y="-4"/>
            <a:ext cx="8139373" cy="6858000"/>
          </a:xfrm>
          <a:custGeom>
            <a:avLst/>
            <a:gdLst>
              <a:gd name="connsiteX0" fmla="*/ 5181344 w 8139373"/>
              <a:gd name="connsiteY0" fmla="*/ 0 h 6858000"/>
              <a:gd name="connsiteX1" fmla="*/ 8139373 w 8139373"/>
              <a:gd name="connsiteY1" fmla="*/ 0 h 6858000"/>
              <a:gd name="connsiteX2" fmla="*/ 8139373 w 8139373"/>
              <a:gd name="connsiteY2" fmla="*/ 6858000 h 6858000"/>
              <a:gd name="connsiteX3" fmla="*/ 0 w 813937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39373" h="6858000">
                <a:moveTo>
                  <a:pt x="5181344" y="0"/>
                </a:moveTo>
                <a:lnTo>
                  <a:pt x="8139373" y="0"/>
                </a:lnTo>
                <a:lnTo>
                  <a:pt x="8139373"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B253273-71EF-4072-8A94-5AD932CC2C95}"/>
              </a:ext>
            </a:extLst>
          </p:cNvPr>
          <p:cNvSpPr>
            <a:spLocks noGrp="1"/>
          </p:cNvSpPr>
          <p:nvPr>
            <p:ph type="title"/>
          </p:nvPr>
        </p:nvSpPr>
        <p:spPr>
          <a:xfrm>
            <a:off x="301863" y="674752"/>
            <a:ext cx="4386115" cy="1679941"/>
          </a:xfrm>
        </p:spPr>
        <p:txBody>
          <a:bodyPr anchor="ctr">
            <a:normAutofit/>
          </a:bodyPr>
          <a:lstStyle/>
          <a:p>
            <a:pPr algn="ctr">
              <a:lnSpc>
                <a:spcPct val="90000"/>
              </a:lnSpc>
            </a:pPr>
            <a:r>
              <a:rPr lang="en-US" sz="3200" b="1" dirty="0">
                <a:solidFill>
                  <a:schemeClr val="accent2">
                    <a:lumMod val="75000"/>
                  </a:schemeClr>
                </a:solidFill>
              </a:rPr>
              <a:t>Caring For Your Baby’s Oral Health Through the Years</a:t>
            </a:r>
          </a:p>
        </p:txBody>
      </p:sp>
      <p:sp>
        <p:nvSpPr>
          <p:cNvPr id="39" name="Isosceles Triangle 38">
            <a:extLst>
              <a:ext uri="{FF2B5EF4-FFF2-40B4-BE49-F238E27FC236}">
                <a16:creationId xmlns:a16="http://schemas.microsoft.com/office/drawing/2014/main" id="{7EB6695E-BED5-4DA3-8C9B-AD301AEF47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35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5075D87F-3675-49C3-8976-FB1A90370A4B}"/>
              </a:ext>
            </a:extLst>
          </p:cNvPr>
          <p:cNvSpPr>
            <a:spLocks noGrp="1"/>
          </p:cNvSpPr>
          <p:nvPr>
            <p:ph idx="1"/>
          </p:nvPr>
        </p:nvSpPr>
        <p:spPr>
          <a:xfrm>
            <a:off x="387825" y="2683717"/>
            <a:ext cx="4595861" cy="3005289"/>
          </a:xfrm>
        </p:spPr>
        <p:txBody>
          <a:bodyPr>
            <a:normAutofit/>
          </a:bodyPr>
          <a:lstStyle/>
          <a:p>
            <a:pPr>
              <a:buFont typeface="Wingdings" panose="05000000000000000000" pitchFamily="2" charset="2"/>
              <a:buChar char="§"/>
            </a:pPr>
            <a:r>
              <a:rPr lang="en-US" sz="1800" b="1" dirty="0">
                <a:solidFill>
                  <a:schemeClr val="tx1">
                    <a:lumMod val="95000"/>
                    <a:lumOff val="5000"/>
                  </a:schemeClr>
                </a:solidFill>
              </a:rPr>
              <a:t>Newborn: </a:t>
            </a:r>
            <a:r>
              <a:rPr lang="en-US" sz="1800" dirty="0">
                <a:solidFill>
                  <a:schemeClr val="tx1">
                    <a:lumMod val="95000"/>
                    <a:lumOff val="5000"/>
                  </a:schemeClr>
                </a:solidFill>
              </a:rPr>
              <a:t>Nutrition and feeding</a:t>
            </a:r>
          </a:p>
          <a:p>
            <a:pPr>
              <a:buFont typeface="Wingdings" panose="05000000000000000000" pitchFamily="2" charset="2"/>
              <a:buChar char="§"/>
            </a:pPr>
            <a:r>
              <a:rPr lang="en-US" sz="1800" b="1" dirty="0">
                <a:solidFill>
                  <a:schemeClr val="tx1">
                    <a:lumMod val="95000"/>
                    <a:lumOff val="5000"/>
                  </a:schemeClr>
                </a:solidFill>
              </a:rPr>
              <a:t>Toddler: </a:t>
            </a:r>
            <a:r>
              <a:rPr lang="en-US" sz="1800" dirty="0">
                <a:solidFill>
                  <a:schemeClr val="tx1">
                    <a:lumMod val="95000"/>
                    <a:lumOff val="5000"/>
                  </a:schemeClr>
                </a:solidFill>
              </a:rPr>
              <a:t>Reducing bacteria transfer </a:t>
            </a:r>
          </a:p>
          <a:p>
            <a:pPr>
              <a:buFont typeface="Wingdings" panose="05000000000000000000" pitchFamily="2" charset="2"/>
              <a:buChar char="§"/>
            </a:pPr>
            <a:r>
              <a:rPr lang="en-US" sz="1800" b="1" dirty="0">
                <a:solidFill>
                  <a:schemeClr val="tx1">
                    <a:lumMod val="95000"/>
                    <a:lumOff val="5000"/>
                  </a:schemeClr>
                </a:solidFill>
              </a:rPr>
              <a:t>Childhood</a:t>
            </a:r>
            <a:r>
              <a:rPr lang="en-US" sz="1800" dirty="0">
                <a:solidFill>
                  <a:schemeClr val="tx1">
                    <a:lumMod val="95000"/>
                    <a:lumOff val="5000"/>
                  </a:schemeClr>
                </a:solidFill>
              </a:rPr>
              <a:t>: Adolescence and cavity prevention</a:t>
            </a:r>
          </a:p>
          <a:p>
            <a:pPr>
              <a:buFont typeface="Wingdings" panose="05000000000000000000" pitchFamily="2" charset="2"/>
              <a:buChar char="§"/>
            </a:pPr>
            <a:endParaRPr lang="en-US" sz="1600" dirty="0"/>
          </a:p>
        </p:txBody>
      </p:sp>
      <p:sp>
        <p:nvSpPr>
          <p:cNvPr id="41" name="Freeform: Shape 40">
            <a:extLst>
              <a:ext uri="{FF2B5EF4-FFF2-40B4-BE49-F238E27FC236}">
                <a16:creationId xmlns:a16="http://schemas.microsoft.com/office/drawing/2014/main" id="{46DB9E65-E072-43AF-A8C9-9744BA0CC2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6867" y="6"/>
            <a:ext cx="4831627" cy="4520011"/>
          </a:xfrm>
          <a:custGeom>
            <a:avLst/>
            <a:gdLst>
              <a:gd name="connsiteX0" fmla="*/ 0 w 4831627"/>
              <a:gd name="connsiteY0" fmla="*/ 0 h 4520011"/>
              <a:gd name="connsiteX1" fmla="*/ 4831627 w 4831627"/>
              <a:gd name="connsiteY1" fmla="*/ 0 h 4520011"/>
              <a:gd name="connsiteX2" fmla="*/ 1416677 w 4831627"/>
              <a:gd name="connsiteY2" fmla="*/ 4520011 h 4520011"/>
            </a:gdLst>
            <a:ahLst/>
            <a:cxnLst>
              <a:cxn ang="0">
                <a:pos x="connsiteX0" y="connsiteY0"/>
              </a:cxn>
              <a:cxn ang="0">
                <a:pos x="connsiteX1" y="connsiteY1"/>
              </a:cxn>
              <a:cxn ang="0">
                <a:pos x="connsiteX2" y="connsiteY2"/>
              </a:cxn>
            </a:cxnLst>
            <a:rect l="l" t="t" r="r" b="b"/>
            <a:pathLst>
              <a:path w="4831627" h="4520011">
                <a:moveTo>
                  <a:pt x="0" y="0"/>
                </a:moveTo>
                <a:lnTo>
                  <a:pt x="4831627" y="0"/>
                </a:lnTo>
                <a:lnTo>
                  <a:pt x="1416677" y="452001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erson feeding a baby&#10;&#10;Description automatically generated with low confidence">
            <a:extLst>
              <a:ext uri="{FF2B5EF4-FFF2-40B4-BE49-F238E27FC236}">
                <a16:creationId xmlns:a16="http://schemas.microsoft.com/office/drawing/2014/main" id="{64F8A56C-BFCC-4F08-A8CE-529484EA4E26}"/>
              </a:ext>
            </a:extLst>
          </p:cNvPr>
          <p:cNvPicPr>
            <a:picLocks noChangeAspect="1"/>
          </p:cNvPicPr>
          <p:nvPr/>
        </p:nvPicPr>
        <p:blipFill rotWithShape="1">
          <a:blip r:embed="rId3">
            <a:extLst>
              <a:ext uri="{28A0092B-C50C-407E-A947-70E740481C1C}">
                <a14:useLocalDpi xmlns:a14="http://schemas.microsoft.com/office/drawing/2010/main" val="0"/>
              </a:ext>
            </a:extLst>
          </a:blip>
          <a:srcRect l="17399" t="17826" r="20328" b="2046"/>
          <a:stretch/>
        </p:blipFill>
        <p:spPr>
          <a:xfrm>
            <a:off x="5185757" y="393192"/>
            <a:ext cx="2067947" cy="1773936"/>
          </a:xfrm>
          <a:prstGeom prst="rect">
            <a:avLst/>
          </a:prstGeom>
        </p:spPr>
      </p:pic>
      <p:pic>
        <p:nvPicPr>
          <p:cNvPr id="7" name="Picture 6" descr="A person holding a baby&#10;&#10;Description automatically generated with low confidence">
            <a:extLst>
              <a:ext uri="{FF2B5EF4-FFF2-40B4-BE49-F238E27FC236}">
                <a16:creationId xmlns:a16="http://schemas.microsoft.com/office/drawing/2014/main" id="{A5EC197F-A5F8-4C19-8B37-924E792B6B77}"/>
              </a:ext>
            </a:extLst>
          </p:cNvPr>
          <p:cNvPicPr>
            <a:picLocks noChangeAspect="1"/>
          </p:cNvPicPr>
          <p:nvPr/>
        </p:nvPicPr>
        <p:blipFill rotWithShape="1">
          <a:blip r:embed="rId4">
            <a:extLst>
              <a:ext uri="{28A0092B-C50C-407E-A947-70E740481C1C}">
                <a14:useLocalDpi xmlns:a14="http://schemas.microsoft.com/office/drawing/2010/main" val="0"/>
              </a:ext>
            </a:extLst>
          </a:blip>
          <a:srcRect l="9084"/>
          <a:stretch/>
        </p:blipFill>
        <p:spPr>
          <a:xfrm>
            <a:off x="7488935" y="2683717"/>
            <a:ext cx="4038925" cy="3256116"/>
          </a:xfrm>
          <a:prstGeom prst="rect">
            <a:avLst/>
          </a:prstGeom>
        </p:spPr>
      </p:pic>
    </p:spTree>
    <p:extLst>
      <p:ext uri="{BB962C8B-B14F-4D97-AF65-F5344CB8AC3E}">
        <p14:creationId xmlns:p14="http://schemas.microsoft.com/office/powerpoint/2010/main" val="3922132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baby with a pacifier in its mouth&#10;&#10;Description automatically generated with low confidence">
            <a:extLst>
              <a:ext uri="{FF2B5EF4-FFF2-40B4-BE49-F238E27FC236}">
                <a16:creationId xmlns:a16="http://schemas.microsoft.com/office/drawing/2014/main" id="{DA26A58D-7F0E-481B-A99C-34C576E3EB4C}"/>
              </a:ext>
            </a:extLst>
          </p:cNvPr>
          <p:cNvPicPr>
            <a:picLocks noChangeAspect="1"/>
          </p:cNvPicPr>
          <p:nvPr/>
        </p:nvPicPr>
        <p:blipFill rotWithShape="1">
          <a:blip r:embed="rId3">
            <a:extLst>
              <a:ext uri="{28A0092B-C50C-407E-A947-70E740481C1C}">
                <a14:useLocalDpi xmlns:a14="http://schemas.microsoft.com/office/drawing/2010/main" val="0"/>
              </a:ext>
            </a:extLst>
          </a:blip>
          <a:srcRect r="22891" b="-2"/>
          <a:stretch/>
        </p:blipFill>
        <p:spPr>
          <a:xfrm>
            <a:off x="4266678"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2AF26ED0-E27F-4D44-BB40-981675399BBC}"/>
              </a:ext>
            </a:extLst>
          </p:cNvPr>
          <p:cNvSpPr>
            <a:spLocks noGrp="1"/>
          </p:cNvSpPr>
          <p:nvPr>
            <p:ph type="title"/>
          </p:nvPr>
        </p:nvSpPr>
        <p:spPr>
          <a:xfrm>
            <a:off x="677333" y="609600"/>
            <a:ext cx="3851123" cy="1320800"/>
          </a:xfrm>
        </p:spPr>
        <p:txBody>
          <a:bodyPr vert="horz" lIns="91440" tIns="45720" rIns="91440" bIns="45720" rtlCol="0" anchor="t">
            <a:normAutofit/>
          </a:bodyPr>
          <a:lstStyle/>
          <a:p>
            <a:pPr defTabSz="457200"/>
            <a:r>
              <a:rPr lang="en-US" sz="3300" b="1" dirty="0"/>
              <a:t>Feeding, Nutrition and Oral Care</a:t>
            </a:r>
            <a:endParaRPr lang="en-US" sz="3300" b="1"/>
          </a:p>
        </p:txBody>
      </p:sp>
      <p:sp>
        <p:nvSpPr>
          <p:cNvPr id="4" name="TextBox 3">
            <a:extLst>
              <a:ext uri="{FF2B5EF4-FFF2-40B4-BE49-F238E27FC236}">
                <a16:creationId xmlns:a16="http://schemas.microsoft.com/office/drawing/2014/main" id="{7E162693-0A78-4FC2-A9A5-2DEAC22DB8ED}"/>
              </a:ext>
            </a:extLst>
          </p:cNvPr>
          <p:cNvSpPr txBox="1"/>
          <p:nvPr/>
        </p:nvSpPr>
        <p:spPr>
          <a:xfrm>
            <a:off x="677333" y="2032573"/>
            <a:ext cx="4205562" cy="4002467"/>
          </a:xfrm>
          <a:prstGeom prst="rect">
            <a:avLst/>
          </a:prstGeom>
        </p:spPr>
        <p:txBody>
          <a:bodyPr vert="horz" lIns="91440" tIns="45720" rIns="91440" bIns="45720" rtlCol="0">
            <a:normAutofit/>
          </a:bodyPr>
          <a:lstStyle/>
          <a:p>
            <a:pPr defTabSz="457200">
              <a:lnSpc>
                <a:spcPct val="90000"/>
              </a:lnSpc>
              <a:spcBef>
                <a:spcPts val="1000"/>
              </a:spcBef>
              <a:buClr>
                <a:schemeClr val="accent1"/>
              </a:buClr>
              <a:buSzPct val="80000"/>
            </a:pPr>
            <a:r>
              <a:rPr lang="en-US" b="1" dirty="0">
                <a:solidFill>
                  <a:schemeClr val="tx1">
                    <a:lumMod val="95000"/>
                    <a:lumOff val="5000"/>
                  </a:schemeClr>
                </a:solidFill>
              </a:rPr>
              <a:t>Breastfeeding</a:t>
            </a:r>
          </a:p>
          <a:p>
            <a:pPr marL="285750" lvl="0" indent="-285750" defTabSz="457200">
              <a:lnSpc>
                <a:spcPct val="90000"/>
              </a:lnSpc>
              <a:spcBef>
                <a:spcPts val="1000"/>
              </a:spcBef>
              <a:buClr>
                <a:schemeClr val="accent1"/>
              </a:buClr>
              <a:buSzPct val="80000"/>
              <a:buFont typeface="Wingdings" panose="05000000000000000000" pitchFamily="2" charset="2"/>
              <a:buChar char="§"/>
            </a:pPr>
            <a:r>
              <a:rPr lang="en-US" sz="1600" dirty="0">
                <a:solidFill>
                  <a:schemeClr val="tx1">
                    <a:lumMod val="95000"/>
                    <a:lumOff val="5000"/>
                  </a:schemeClr>
                </a:solidFill>
              </a:rPr>
              <a:t>Breastfeed up to a child’s first year</a:t>
            </a:r>
          </a:p>
          <a:p>
            <a:pPr marL="285750" lvl="0" indent="-285750" defTabSz="457200">
              <a:lnSpc>
                <a:spcPct val="90000"/>
              </a:lnSpc>
              <a:spcBef>
                <a:spcPts val="1000"/>
              </a:spcBef>
              <a:buClr>
                <a:schemeClr val="accent1"/>
              </a:buClr>
              <a:buSzPct val="80000"/>
              <a:buFont typeface="Wingdings" panose="05000000000000000000" pitchFamily="2" charset="2"/>
              <a:buChar char="§"/>
            </a:pPr>
            <a:r>
              <a:rPr lang="en-US" sz="1600" dirty="0">
                <a:solidFill>
                  <a:schemeClr val="tx1">
                    <a:lumMod val="95000"/>
                    <a:lumOff val="5000"/>
                  </a:schemeClr>
                </a:solidFill>
              </a:rPr>
              <a:t>Baby may have trouble sticking out tongue for a proper feed</a:t>
            </a:r>
          </a:p>
          <a:p>
            <a:pPr marL="285750" lvl="0" indent="-285750" defTabSz="457200">
              <a:lnSpc>
                <a:spcPct val="90000"/>
              </a:lnSpc>
              <a:spcBef>
                <a:spcPts val="1000"/>
              </a:spcBef>
              <a:buClr>
                <a:schemeClr val="accent1"/>
              </a:buClr>
              <a:buSzPct val="80000"/>
              <a:buFont typeface="Wingdings" panose="05000000000000000000" pitchFamily="2" charset="2"/>
              <a:buChar char="§"/>
            </a:pPr>
            <a:r>
              <a:rPr lang="en-US" sz="1600" dirty="0">
                <a:solidFill>
                  <a:schemeClr val="tx1">
                    <a:lumMod val="95000"/>
                    <a:lumOff val="5000"/>
                  </a:schemeClr>
                </a:solidFill>
              </a:rPr>
              <a:t>Consider a consultation if baby has trouble latching</a:t>
            </a:r>
          </a:p>
          <a:p>
            <a:pPr marL="285750" lvl="0" indent="-285750" defTabSz="457200">
              <a:lnSpc>
                <a:spcPct val="90000"/>
              </a:lnSpc>
              <a:spcBef>
                <a:spcPts val="1000"/>
              </a:spcBef>
              <a:buClr>
                <a:schemeClr val="accent1"/>
              </a:buClr>
              <a:buSzPct val="80000"/>
              <a:buFont typeface="Wingdings" panose="05000000000000000000" pitchFamily="2" charset="2"/>
              <a:buChar char="§"/>
            </a:pPr>
            <a:endParaRPr lang="en-US" sz="1500" dirty="0">
              <a:solidFill>
                <a:schemeClr val="tx1">
                  <a:lumMod val="95000"/>
                  <a:lumOff val="5000"/>
                </a:schemeClr>
              </a:solidFill>
            </a:endParaRPr>
          </a:p>
          <a:p>
            <a:pPr lvl="0" defTabSz="457200">
              <a:lnSpc>
                <a:spcPct val="90000"/>
              </a:lnSpc>
              <a:spcBef>
                <a:spcPts val="1000"/>
              </a:spcBef>
              <a:buClr>
                <a:schemeClr val="accent1"/>
              </a:buClr>
              <a:buSzPct val="80000"/>
            </a:pPr>
            <a:r>
              <a:rPr lang="en-US" b="1" dirty="0">
                <a:solidFill>
                  <a:schemeClr val="tx1">
                    <a:lumMod val="95000"/>
                    <a:lumOff val="5000"/>
                  </a:schemeClr>
                </a:solidFill>
              </a:rPr>
              <a:t>After feeding and before bed</a:t>
            </a:r>
          </a:p>
          <a:p>
            <a:pPr marL="285750" lvl="0" indent="-285750" defTabSz="457200">
              <a:lnSpc>
                <a:spcPct val="90000"/>
              </a:lnSpc>
              <a:spcBef>
                <a:spcPts val="1000"/>
              </a:spcBef>
              <a:buClr>
                <a:schemeClr val="accent1"/>
              </a:buClr>
              <a:buSzPct val="80000"/>
              <a:buFont typeface="Wingdings" panose="05000000000000000000" pitchFamily="2" charset="2"/>
              <a:buChar char="§"/>
            </a:pPr>
            <a:r>
              <a:rPr lang="en-US" sz="1600" dirty="0">
                <a:solidFill>
                  <a:schemeClr val="tx1">
                    <a:lumMod val="95000"/>
                    <a:lumOff val="5000"/>
                  </a:schemeClr>
                </a:solidFill>
              </a:rPr>
              <a:t>Wipe gums down with wet wash cloth</a:t>
            </a:r>
          </a:p>
          <a:p>
            <a:pPr marL="285750" lvl="0" indent="-285750" defTabSz="457200">
              <a:lnSpc>
                <a:spcPct val="90000"/>
              </a:lnSpc>
              <a:spcBef>
                <a:spcPts val="1000"/>
              </a:spcBef>
              <a:buClr>
                <a:schemeClr val="accent1"/>
              </a:buClr>
              <a:buSzPct val="80000"/>
              <a:buFont typeface="Wingdings" panose="05000000000000000000" pitchFamily="2" charset="2"/>
              <a:buChar char="§"/>
            </a:pPr>
            <a:r>
              <a:rPr lang="en-US" sz="1600" dirty="0">
                <a:solidFill>
                  <a:schemeClr val="tx1">
                    <a:lumMod val="95000"/>
                    <a:lumOff val="5000"/>
                  </a:schemeClr>
                </a:solidFill>
              </a:rPr>
              <a:t>Around 5-6 months:</a:t>
            </a:r>
          </a:p>
          <a:p>
            <a:pPr marL="742950" lvl="1" indent="-285750" defTabSz="457200">
              <a:lnSpc>
                <a:spcPct val="90000"/>
              </a:lnSpc>
              <a:spcBef>
                <a:spcPts val="1000"/>
              </a:spcBef>
              <a:buClr>
                <a:schemeClr val="accent1"/>
              </a:buClr>
              <a:buSzPct val="80000"/>
              <a:buFont typeface="Wingdings" panose="05000000000000000000" pitchFamily="2" charset="2"/>
              <a:buChar char="§"/>
            </a:pPr>
            <a:r>
              <a:rPr lang="en-US" sz="1600" dirty="0">
                <a:solidFill>
                  <a:schemeClr val="tx1">
                    <a:lumMod val="95000"/>
                    <a:lumOff val="5000"/>
                  </a:schemeClr>
                </a:solidFill>
              </a:rPr>
              <a:t>Expect baby to start teething, lower two front teeth will break through gums</a:t>
            </a:r>
          </a:p>
          <a:p>
            <a:pPr lvl="0" defTabSz="457200">
              <a:lnSpc>
                <a:spcPct val="90000"/>
              </a:lnSpc>
              <a:spcBef>
                <a:spcPts val="1000"/>
              </a:spcBef>
              <a:buClr>
                <a:schemeClr val="accent1"/>
              </a:buClr>
              <a:buSzPct val="80000"/>
              <a:buFont typeface="Wingdings 3" charset="2"/>
              <a:buChar char=""/>
            </a:pPr>
            <a:endParaRPr lang="en-US" sz="1500" dirty="0">
              <a:solidFill>
                <a:schemeClr val="tx1">
                  <a:lumMod val="75000"/>
                  <a:lumOff val="25000"/>
                </a:schemeClr>
              </a:solidFill>
            </a:endParaRPr>
          </a:p>
          <a:p>
            <a:pPr marL="285750" indent="-285750" defTabSz="457200">
              <a:lnSpc>
                <a:spcPct val="90000"/>
              </a:lnSpc>
              <a:spcBef>
                <a:spcPts val="1000"/>
              </a:spcBef>
              <a:buClr>
                <a:schemeClr val="accent1"/>
              </a:buClr>
              <a:buSzPct val="80000"/>
              <a:buFont typeface="Wingdings 3" charset="2"/>
              <a:buChar char=""/>
            </a:pPr>
            <a:endParaRPr lang="en-US" sz="1500" dirty="0">
              <a:solidFill>
                <a:schemeClr val="tx1">
                  <a:lumMod val="75000"/>
                  <a:lumOff val="25000"/>
                </a:schemeClr>
              </a:solidFill>
            </a:endParaRPr>
          </a:p>
        </p:txBody>
      </p:sp>
      <p:cxnSp>
        <p:nvCxnSpPr>
          <p:cNvPr id="81" name="Straight Connector 80">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5"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7"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9"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91"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93"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5"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7"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013935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26ED0-E27F-4D44-BB40-981675399BBC}"/>
              </a:ext>
            </a:extLst>
          </p:cNvPr>
          <p:cNvSpPr>
            <a:spLocks noGrp="1"/>
          </p:cNvSpPr>
          <p:nvPr>
            <p:ph type="title"/>
          </p:nvPr>
        </p:nvSpPr>
        <p:spPr>
          <a:xfrm>
            <a:off x="552596" y="609600"/>
            <a:ext cx="8596668" cy="1320800"/>
          </a:xfrm>
        </p:spPr>
        <p:txBody>
          <a:bodyPr>
            <a:normAutofit/>
          </a:bodyPr>
          <a:lstStyle/>
          <a:p>
            <a:r>
              <a:rPr lang="en-US" b="1" dirty="0"/>
              <a:t>Bacteria Transfer</a:t>
            </a:r>
          </a:p>
        </p:txBody>
      </p:sp>
      <p:sp>
        <p:nvSpPr>
          <p:cNvPr id="3" name="Rectangle 2"/>
          <p:cNvSpPr/>
          <p:nvPr/>
        </p:nvSpPr>
        <p:spPr>
          <a:xfrm>
            <a:off x="552596" y="1791774"/>
            <a:ext cx="4956022" cy="2862322"/>
          </a:xfrm>
          <a:prstGeom prst="rect">
            <a:avLst/>
          </a:prstGeom>
        </p:spPr>
        <p:txBody>
          <a:bodyPr wrap="square">
            <a:spAutoFit/>
          </a:bodyPr>
          <a:lstStyle/>
          <a:p>
            <a:pPr marL="0" marR="0" lvl="0" indent="0" algn="l" defTabSz="457143"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chemeClr val="tx1">
                    <a:lumMod val="95000"/>
                    <a:lumOff val="5000"/>
                  </a:schemeClr>
                </a:solidFill>
                <a:effectLst/>
                <a:uLnTx/>
                <a:uFillTx/>
                <a:latin typeface="Trebuchet MS" panose="020B0603020202020204" pitchFamily="34" charset="0"/>
                <a:ea typeface="+mn-ea"/>
                <a:cs typeface="+mn-cs"/>
              </a:rPr>
              <a:t>Bacteria in our mouth can be passed from parent/caregiver to child</a:t>
            </a:r>
          </a:p>
          <a:p>
            <a:pPr marL="0" marR="0" lvl="0" indent="0" algn="l" defTabSz="457143" rtl="0" eaLnBrk="1" fontAlgn="auto" latinLnBrk="0" hangingPunct="1">
              <a:lnSpc>
                <a:spcPct val="100000"/>
              </a:lnSpc>
              <a:spcBef>
                <a:spcPts val="0"/>
              </a:spcBef>
              <a:spcAft>
                <a:spcPts val="0"/>
              </a:spcAft>
              <a:buClrTx/>
              <a:buSzTx/>
              <a:buFontTx/>
              <a:buNone/>
              <a:tabLst/>
              <a:defRPr/>
            </a:pPr>
            <a:endParaRPr kumimoji="0" lang="en-US" i="0" u="none" strike="noStrike" kern="1200" cap="none" spc="0" normalizeH="0" baseline="0" noProof="0" dirty="0">
              <a:ln>
                <a:noFill/>
              </a:ln>
              <a:solidFill>
                <a:schemeClr val="tx1">
                  <a:lumMod val="95000"/>
                  <a:lumOff val="5000"/>
                </a:schemeClr>
              </a:solidFill>
              <a:effectLst/>
              <a:uLnTx/>
              <a:uFillTx/>
              <a:latin typeface="Trebuchet MS" panose="020B0603020202020204" pitchFamily="34" charset="0"/>
              <a:ea typeface="+mn-ea"/>
              <a:cs typeface="+mn-cs"/>
            </a:endParaRPr>
          </a:p>
          <a:p>
            <a:pPr marL="0" marR="0" lvl="0" indent="0" algn="l" defTabSz="457143"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tx1">
                    <a:lumMod val="95000"/>
                    <a:lumOff val="5000"/>
                  </a:schemeClr>
                </a:solidFill>
                <a:effectLst/>
                <a:uLnTx/>
                <a:uFillTx/>
                <a:latin typeface="Trebuchet MS" panose="020B0603020202020204" pitchFamily="34" charset="0"/>
                <a:ea typeface="+mn-ea"/>
                <a:cs typeface="+mn-cs"/>
              </a:rPr>
              <a:t>Helpful reminders</a:t>
            </a:r>
          </a:p>
          <a:p>
            <a:pPr marL="558582" marR="0" lvl="0" indent="-342900" algn="l" defTabSz="457143" rtl="0" eaLnBrk="1" fontAlgn="auto" latinLnBrk="0" hangingPunct="1">
              <a:lnSpc>
                <a:spcPct val="100000"/>
              </a:lnSpc>
              <a:spcBef>
                <a:spcPts val="0"/>
              </a:spcBef>
              <a:spcAft>
                <a:spcPts val="0"/>
              </a:spcAft>
              <a:buClr>
                <a:schemeClr val="accent1"/>
              </a:buClr>
              <a:buSzTx/>
              <a:buFont typeface="Wingdings" charset="2"/>
              <a:buChar char="§"/>
              <a:tabLst/>
              <a:defRPr/>
            </a:pPr>
            <a:r>
              <a:rPr kumimoji="0" lang="en-US" i="0" u="none" strike="noStrike" kern="1200" cap="none" spc="0" normalizeH="0" baseline="0" noProof="0" dirty="0">
                <a:ln>
                  <a:noFill/>
                </a:ln>
                <a:solidFill>
                  <a:schemeClr val="tx1">
                    <a:lumMod val="95000"/>
                    <a:lumOff val="5000"/>
                  </a:schemeClr>
                </a:solidFill>
                <a:effectLst/>
                <a:uLnTx/>
                <a:uFillTx/>
                <a:latin typeface="Trebuchet MS" panose="020B0603020202020204" pitchFamily="34" charset="0"/>
                <a:ea typeface="+mn-ea"/>
                <a:cs typeface="+mn-cs"/>
              </a:rPr>
              <a:t>Avoid cleaning pacifier with mouth and then giving it to baby</a:t>
            </a:r>
          </a:p>
          <a:p>
            <a:pPr marL="558582" marR="0" lvl="0" indent="-342900" algn="l" defTabSz="457143" rtl="0" eaLnBrk="1" fontAlgn="auto" latinLnBrk="0" hangingPunct="1">
              <a:lnSpc>
                <a:spcPct val="100000"/>
              </a:lnSpc>
              <a:spcBef>
                <a:spcPts val="0"/>
              </a:spcBef>
              <a:spcAft>
                <a:spcPts val="0"/>
              </a:spcAft>
              <a:buClr>
                <a:schemeClr val="accent1"/>
              </a:buClr>
              <a:buSzTx/>
              <a:buFont typeface="Wingdings" charset="2"/>
              <a:buChar char="§"/>
              <a:tabLst/>
              <a:defRPr/>
            </a:pPr>
            <a:r>
              <a:rPr lang="en-US" dirty="0">
                <a:solidFill>
                  <a:schemeClr val="tx1">
                    <a:lumMod val="95000"/>
                    <a:lumOff val="5000"/>
                  </a:schemeClr>
                </a:solidFill>
                <a:latin typeface="Trebuchet MS" panose="020B0603020202020204" pitchFamily="34" charset="0"/>
              </a:rPr>
              <a:t>Taste test the temperature of foods with a separate spoon, avoid sharing</a:t>
            </a:r>
          </a:p>
          <a:p>
            <a:pPr marL="558582" marR="0" lvl="0" indent="-342900" algn="l" defTabSz="457143" rtl="0" eaLnBrk="1" fontAlgn="auto" latinLnBrk="0" hangingPunct="1">
              <a:lnSpc>
                <a:spcPct val="100000"/>
              </a:lnSpc>
              <a:spcBef>
                <a:spcPts val="0"/>
              </a:spcBef>
              <a:spcAft>
                <a:spcPts val="0"/>
              </a:spcAft>
              <a:buClr>
                <a:schemeClr val="accent1"/>
              </a:buClr>
              <a:buSzTx/>
              <a:buFont typeface="Wingdings" charset="2"/>
              <a:buChar char="§"/>
              <a:tabLst/>
              <a:defRPr/>
            </a:pPr>
            <a:r>
              <a:rPr lang="en-US" dirty="0">
                <a:solidFill>
                  <a:schemeClr val="tx1">
                    <a:lumMod val="95000"/>
                    <a:lumOff val="5000"/>
                  </a:schemeClr>
                </a:solidFill>
                <a:latin typeface="Trebuchet MS" panose="020B0603020202020204" pitchFamily="34" charset="0"/>
              </a:rPr>
              <a:t>Have each family member use and own their own toothbrush</a:t>
            </a:r>
            <a:endParaRPr kumimoji="0" lang="en-US" i="0" u="none" strike="noStrike" kern="1200" cap="none" spc="0" normalizeH="0" baseline="0" noProof="0" dirty="0">
              <a:ln>
                <a:noFill/>
              </a:ln>
              <a:solidFill>
                <a:schemeClr val="tx1">
                  <a:lumMod val="95000"/>
                  <a:lumOff val="5000"/>
                </a:schemeClr>
              </a:solidFill>
              <a:effectLst/>
              <a:uLnTx/>
              <a:uFillTx/>
              <a:latin typeface="Trebuchet MS" panose="020B0603020202020204" pitchFamily="34" charset="0"/>
              <a:ea typeface="+mn-ea"/>
              <a:cs typeface="+mn-cs"/>
            </a:endParaRPr>
          </a:p>
        </p:txBody>
      </p:sp>
      <p:sp>
        <p:nvSpPr>
          <p:cNvPr id="8" name="TextBox 7">
            <a:extLst>
              <a:ext uri="{FF2B5EF4-FFF2-40B4-BE49-F238E27FC236}">
                <a16:creationId xmlns:a16="http://schemas.microsoft.com/office/drawing/2014/main" id="{CA5BCB4D-68F0-481F-8836-5EB2195446EC}"/>
              </a:ext>
            </a:extLst>
          </p:cNvPr>
          <p:cNvSpPr txBox="1"/>
          <p:nvPr/>
        </p:nvSpPr>
        <p:spPr>
          <a:xfrm>
            <a:off x="6362688" y="4413817"/>
            <a:ext cx="3363685" cy="646331"/>
          </a:xfrm>
          <a:prstGeom prst="rect">
            <a:avLst/>
          </a:prstGeom>
          <a:noFill/>
        </p:spPr>
        <p:txBody>
          <a:bodyPr wrap="square" rtlCol="0">
            <a:spAutoFit/>
          </a:bodyPr>
          <a:lstStyle/>
          <a:p>
            <a:r>
              <a:rPr lang="en-US" b="1" u="sng" dirty="0"/>
              <a:t>Avoid sharing spoons, cups and straws with your child</a:t>
            </a:r>
          </a:p>
        </p:txBody>
      </p:sp>
      <p:pic>
        <p:nvPicPr>
          <p:cNvPr id="5" name="Picture 4" descr="A person feeding a baby&#10;&#10;Description automatically generated with medium confidence">
            <a:extLst>
              <a:ext uri="{FF2B5EF4-FFF2-40B4-BE49-F238E27FC236}">
                <a16:creationId xmlns:a16="http://schemas.microsoft.com/office/drawing/2014/main" id="{571A28E6-CECB-4337-B666-9B8E6E98E4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0463" y="1696783"/>
            <a:ext cx="4155910" cy="2773643"/>
          </a:xfrm>
          <a:prstGeom prst="rect">
            <a:avLst/>
          </a:prstGeom>
        </p:spPr>
      </p:pic>
      <p:pic>
        <p:nvPicPr>
          <p:cNvPr id="6" name="Graphic 201" descr="Gears">
            <a:extLst>
              <a:ext uri="{FF2B5EF4-FFF2-40B4-BE49-F238E27FC236}">
                <a16:creationId xmlns:a16="http://schemas.microsoft.com/office/drawing/2014/main" id="{877D8234-F03F-426B-8D35-8FD0E0C422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65951">
            <a:off x="9272720" y="3954927"/>
            <a:ext cx="1030996" cy="1030996"/>
          </a:xfrm>
          <a:prstGeom prst="rect">
            <a:avLst/>
          </a:prstGeom>
        </p:spPr>
      </p:pic>
      <p:pic>
        <p:nvPicPr>
          <p:cNvPr id="9" name="Graphic 201" descr="Gears">
            <a:extLst>
              <a:ext uri="{FF2B5EF4-FFF2-40B4-BE49-F238E27FC236}">
                <a16:creationId xmlns:a16="http://schemas.microsoft.com/office/drawing/2014/main" id="{DB9A0F7D-7E66-40DC-80DD-64B17547DC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66615">
            <a:off x="5103283" y="1183301"/>
            <a:ext cx="1071215" cy="1071215"/>
          </a:xfrm>
          <a:prstGeom prst="rect">
            <a:avLst/>
          </a:prstGeom>
        </p:spPr>
      </p:pic>
    </p:spTree>
    <p:extLst>
      <p:ext uri="{BB962C8B-B14F-4D97-AF65-F5344CB8AC3E}">
        <p14:creationId xmlns:p14="http://schemas.microsoft.com/office/powerpoint/2010/main" val="116232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marL="0" marR="0" lvl="0" indent="0" algn="ctr" defTabSz="457143"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2" name="Title 1">
            <a:extLst>
              <a:ext uri="{FF2B5EF4-FFF2-40B4-BE49-F238E27FC236}">
                <a16:creationId xmlns:a16="http://schemas.microsoft.com/office/drawing/2014/main" id="{0BCCB5A4-D8D8-4AE9-A0D4-6AAFC3B0E70A}"/>
              </a:ext>
            </a:extLst>
          </p:cNvPr>
          <p:cNvSpPr>
            <a:spLocks noGrp="1"/>
          </p:cNvSpPr>
          <p:nvPr>
            <p:ph type="title"/>
          </p:nvPr>
        </p:nvSpPr>
        <p:spPr>
          <a:xfrm>
            <a:off x="631769" y="1661064"/>
            <a:ext cx="3547581" cy="2923335"/>
          </a:xfrm>
        </p:spPr>
        <p:txBody>
          <a:bodyPr anchor="ctr">
            <a:normAutofit/>
          </a:bodyPr>
          <a:lstStyle/>
          <a:p>
            <a:r>
              <a:rPr lang="en-US" b="1" dirty="0"/>
              <a:t>To Learn and Review:</a:t>
            </a:r>
          </a:p>
        </p:txBody>
      </p:sp>
      <p:grpSp>
        <p:nvGrpSpPr>
          <p:cNvPr id="12" name="Group 11">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8" y="-8467"/>
            <a:ext cx="4766733" cy="6866467"/>
            <a:chOff x="7425267" y="-8467"/>
            <a:chExt cx="4766733" cy="6866467"/>
          </a:xfrm>
        </p:grpSpPr>
        <p:cxnSp>
          <p:nvCxnSpPr>
            <p:cNvPr id="13" name="Straight Connector 12">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3" name="Rectangle 22">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26"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marL="0" marR="0" lvl="0" indent="0" algn="ctr" defTabSz="457143"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22" name="Rounded Rectangle 21"/>
          <p:cNvSpPr/>
          <p:nvPr/>
        </p:nvSpPr>
        <p:spPr>
          <a:xfrm>
            <a:off x="5001646" y="1278571"/>
            <a:ext cx="6929243" cy="789997"/>
          </a:xfrm>
          <a:prstGeom prst="roundRect">
            <a:avLst>
              <a:gd name="adj" fmla="val 10000"/>
            </a:avLst>
          </a:prstGeom>
          <a:solidFill>
            <a:schemeClr val="bg1"/>
          </a:solidFill>
          <a:ln>
            <a:solidFill>
              <a:schemeClr val="bg1"/>
            </a:solidFill>
          </a:ln>
        </p:spPr>
        <p:style>
          <a:lnRef idx="2">
            <a:schemeClr val="accent2"/>
          </a:lnRef>
          <a:fillRef idx="1">
            <a:schemeClr val="lt1"/>
          </a:fillRef>
          <a:effectRef idx="0">
            <a:schemeClr val="accent2"/>
          </a:effectRef>
          <a:fontRef idx="minor">
            <a:schemeClr val="dk1"/>
          </a:fontRef>
        </p:style>
      </p:sp>
      <p:sp>
        <p:nvSpPr>
          <p:cNvPr id="24" name="Rounded Rectangle 23"/>
          <p:cNvSpPr/>
          <p:nvPr/>
        </p:nvSpPr>
        <p:spPr>
          <a:xfrm>
            <a:off x="5053464" y="2297136"/>
            <a:ext cx="6929243" cy="789997"/>
          </a:xfrm>
          <a:prstGeom prst="roundRect">
            <a:avLst>
              <a:gd name="adj" fmla="val 10000"/>
            </a:avLst>
          </a:prstGeom>
          <a:solidFill>
            <a:schemeClr val="bg1"/>
          </a:solidFill>
          <a:ln>
            <a:solidFill>
              <a:schemeClr val="bg1"/>
            </a:solidFill>
          </a:ln>
        </p:spPr>
        <p:style>
          <a:lnRef idx="2">
            <a:schemeClr val="accent3"/>
          </a:lnRef>
          <a:fillRef idx="1">
            <a:schemeClr val="lt1"/>
          </a:fillRef>
          <a:effectRef idx="0">
            <a:schemeClr val="accent3"/>
          </a:effectRef>
          <a:fontRef idx="minor">
            <a:schemeClr val="dk1"/>
          </a:fontRef>
        </p:style>
      </p:sp>
      <p:sp>
        <p:nvSpPr>
          <p:cNvPr id="25" name="Rounded Rectangle 24"/>
          <p:cNvSpPr/>
          <p:nvPr/>
        </p:nvSpPr>
        <p:spPr>
          <a:xfrm>
            <a:off x="5047719" y="3322790"/>
            <a:ext cx="6929243" cy="789997"/>
          </a:xfrm>
          <a:prstGeom prst="roundRect">
            <a:avLst>
              <a:gd name="adj" fmla="val 10000"/>
            </a:avLst>
          </a:prstGeom>
          <a:ln>
            <a:solidFill>
              <a:schemeClr val="bg1"/>
            </a:solidFill>
          </a:ln>
        </p:spPr>
        <p:style>
          <a:lnRef idx="2">
            <a:schemeClr val="accent1"/>
          </a:lnRef>
          <a:fillRef idx="1">
            <a:schemeClr val="lt1"/>
          </a:fillRef>
          <a:effectRef idx="0">
            <a:schemeClr val="accent1"/>
          </a:effectRef>
          <a:fontRef idx="minor">
            <a:schemeClr val="dk1"/>
          </a:fontRef>
        </p:style>
      </p:sp>
      <p:sp>
        <p:nvSpPr>
          <p:cNvPr id="26" name="Rounded Rectangle 25"/>
          <p:cNvSpPr/>
          <p:nvPr/>
        </p:nvSpPr>
        <p:spPr>
          <a:xfrm>
            <a:off x="5067392" y="4318262"/>
            <a:ext cx="6929243" cy="789997"/>
          </a:xfrm>
          <a:prstGeom prst="roundRect">
            <a:avLst>
              <a:gd name="adj" fmla="val 10000"/>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sp>
      <p:sp>
        <p:nvSpPr>
          <p:cNvPr id="3" name="TextBox 2"/>
          <p:cNvSpPr txBox="1"/>
          <p:nvPr/>
        </p:nvSpPr>
        <p:spPr>
          <a:xfrm>
            <a:off x="5696712" y="1467654"/>
            <a:ext cx="6176902" cy="369328"/>
          </a:xfrm>
          <a:prstGeom prst="rect">
            <a:avLst/>
          </a:prstGeom>
          <a:noFill/>
        </p:spPr>
        <p:txBody>
          <a:bodyPr wrap="square" lIns="91430" tIns="45718" rIns="91430" bIns="45718" rtlCol="0">
            <a:spAutoFit/>
          </a:bodyPr>
          <a:lstStyle/>
          <a:p>
            <a:pPr marL="0" marR="0" lvl="0" indent="0" algn="l" defTabSz="457143"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0000"/>
                </a:solidFill>
                <a:effectLst/>
                <a:uLnTx/>
                <a:uFillTx/>
                <a:latin typeface="Trebuchet MS"/>
                <a:ea typeface="+mn-ea"/>
                <a:cs typeface="+mn-cs"/>
              </a:rPr>
              <a:t>Importance of oral health for expectant parents and baby</a:t>
            </a:r>
          </a:p>
        </p:txBody>
      </p:sp>
      <p:sp>
        <p:nvSpPr>
          <p:cNvPr id="27" name="TextBox 26"/>
          <p:cNvSpPr txBox="1"/>
          <p:nvPr/>
        </p:nvSpPr>
        <p:spPr>
          <a:xfrm>
            <a:off x="5699688" y="2476353"/>
            <a:ext cx="6119341" cy="369328"/>
          </a:xfrm>
          <a:prstGeom prst="rect">
            <a:avLst/>
          </a:prstGeom>
          <a:noFill/>
        </p:spPr>
        <p:txBody>
          <a:bodyPr wrap="square" lIns="91430" tIns="45718" rIns="91430" bIns="45718" rtlCol="0">
            <a:spAutoFit/>
          </a:bodyPr>
          <a:lstStyle/>
          <a:p>
            <a:pPr marL="0" marR="0" lvl="0" indent="0" algn="l" defTabSz="457143"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0000"/>
                </a:solidFill>
                <a:effectLst/>
                <a:uLnTx/>
                <a:uFillTx/>
                <a:latin typeface="Trebuchet MS"/>
                <a:ea typeface="+mn-ea"/>
                <a:cs typeface="+mn-cs"/>
              </a:rPr>
              <a:t>Identify habits that help keep a healthy mouth</a:t>
            </a:r>
          </a:p>
        </p:txBody>
      </p:sp>
      <p:sp>
        <p:nvSpPr>
          <p:cNvPr id="28" name="TextBox 27"/>
          <p:cNvSpPr txBox="1"/>
          <p:nvPr/>
        </p:nvSpPr>
        <p:spPr>
          <a:xfrm>
            <a:off x="5696712" y="3363083"/>
            <a:ext cx="6122317" cy="646327"/>
          </a:xfrm>
          <a:prstGeom prst="rect">
            <a:avLst/>
          </a:prstGeom>
          <a:noFill/>
          <a:ln>
            <a:solidFill>
              <a:schemeClr val="bg1"/>
            </a:solidFill>
          </a:ln>
        </p:spPr>
        <p:txBody>
          <a:bodyPr wrap="square" lIns="91430" tIns="45718" rIns="91430" bIns="45718" rtlCol="0">
            <a:spAutoFit/>
          </a:bodyPr>
          <a:lstStyle/>
          <a:p>
            <a:pPr marL="0" marR="0" lvl="0" indent="0" algn="l" defTabSz="457143"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0000"/>
                </a:solidFill>
                <a:effectLst/>
                <a:uLnTx/>
                <a:uFillTx/>
                <a:latin typeface="Trebuchet MS"/>
                <a:ea typeface="+mn-ea"/>
                <a:cs typeface="+mn-cs"/>
              </a:rPr>
              <a:t>Recognize common oral health conditions experienced during pregnancy</a:t>
            </a:r>
          </a:p>
        </p:txBody>
      </p:sp>
      <p:sp>
        <p:nvSpPr>
          <p:cNvPr id="29" name="TextBox 28"/>
          <p:cNvSpPr txBox="1"/>
          <p:nvPr/>
        </p:nvSpPr>
        <p:spPr>
          <a:xfrm>
            <a:off x="5696712" y="4382983"/>
            <a:ext cx="6176902" cy="646327"/>
          </a:xfrm>
          <a:prstGeom prst="rect">
            <a:avLst/>
          </a:prstGeom>
          <a:noFill/>
          <a:ln>
            <a:solidFill>
              <a:schemeClr val="bg1"/>
            </a:solidFill>
          </a:ln>
        </p:spPr>
        <p:txBody>
          <a:bodyPr wrap="square" lIns="91430" tIns="45718" rIns="91430" bIns="45718" rtlCol="0">
            <a:spAutoFit/>
          </a:bodyPr>
          <a:lstStyle/>
          <a:p>
            <a:pPr marL="0" marR="0" lvl="0" indent="0" algn="l" defTabSz="457143"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0000"/>
                </a:solidFill>
                <a:effectLst/>
                <a:uLnTx/>
                <a:uFillTx/>
                <a:latin typeface="Trebuchet MS"/>
                <a:ea typeface="+mn-ea"/>
                <a:cs typeface="+mn-cs"/>
              </a:rPr>
              <a:t>Review ways to care for </a:t>
            </a:r>
            <a:r>
              <a:rPr lang="en-US" dirty="0">
                <a:solidFill>
                  <a:srgbClr val="000000"/>
                </a:solidFill>
                <a:latin typeface="Trebuchet MS"/>
              </a:rPr>
              <a:t>a</a:t>
            </a:r>
            <a:r>
              <a:rPr kumimoji="0" lang="en-US" i="0" u="none" strike="noStrike" kern="1200" cap="none" spc="0" normalizeH="0" baseline="0" noProof="0" dirty="0">
                <a:ln>
                  <a:noFill/>
                </a:ln>
                <a:solidFill>
                  <a:srgbClr val="000000"/>
                </a:solidFill>
                <a:effectLst/>
                <a:uLnTx/>
                <a:uFillTx/>
                <a:latin typeface="Trebuchet MS"/>
                <a:ea typeface="+mn-ea"/>
                <a:cs typeface="+mn-cs"/>
              </a:rPr>
              <a:t> newborn’s mouth and</a:t>
            </a:r>
            <a:r>
              <a:rPr lang="en-US" dirty="0">
                <a:solidFill>
                  <a:srgbClr val="000000"/>
                </a:solidFill>
                <a:latin typeface="Trebuchet MS"/>
              </a:rPr>
              <a:t> </a:t>
            </a:r>
            <a:r>
              <a:rPr kumimoji="0" lang="en-US" i="0" u="none" strike="noStrike" kern="1200" cap="none" spc="0" normalizeH="0" baseline="0" noProof="0" dirty="0">
                <a:ln>
                  <a:noFill/>
                </a:ln>
                <a:solidFill>
                  <a:srgbClr val="000000"/>
                </a:solidFill>
                <a:effectLst/>
                <a:uLnTx/>
                <a:uFillTx/>
                <a:latin typeface="Trebuchet MS"/>
                <a:ea typeface="+mn-ea"/>
                <a:cs typeface="+mn-cs"/>
              </a:rPr>
              <a:t>the stages beyond</a:t>
            </a:r>
          </a:p>
        </p:txBody>
      </p:sp>
      <p:sp>
        <p:nvSpPr>
          <p:cNvPr id="32" name="Rectangle 31" descr="Tooth">
            <a:extLst>
              <a:ext uri="{FF2B5EF4-FFF2-40B4-BE49-F238E27FC236}">
                <a16:creationId xmlns:a16="http://schemas.microsoft.com/office/drawing/2014/main" id="{48FA8CAC-BE32-4F96-9FB3-D60C76EA6036}"/>
              </a:ext>
            </a:extLst>
          </p:cNvPr>
          <p:cNvSpPr/>
          <p:nvPr/>
        </p:nvSpPr>
        <p:spPr>
          <a:xfrm>
            <a:off x="5277078" y="1441588"/>
            <a:ext cx="377516" cy="377516"/>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style>
          <a:lnRef idx="2">
            <a:schemeClr val="lt1">
              <a:alpha val="0"/>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34" name="Rectangle 33" descr="Toothbrush">
            <a:extLst>
              <a:ext uri="{FF2B5EF4-FFF2-40B4-BE49-F238E27FC236}">
                <a16:creationId xmlns:a16="http://schemas.microsoft.com/office/drawing/2014/main" id="{1244F374-35B9-444A-BE24-BBD231FCFBE1}"/>
              </a:ext>
            </a:extLst>
          </p:cNvPr>
          <p:cNvSpPr/>
          <p:nvPr/>
        </p:nvSpPr>
        <p:spPr>
          <a:xfrm>
            <a:off x="5277078" y="2490431"/>
            <a:ext cx="419436" cy="417548"/>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p:spPr>
        <p:style>
          <a:lnRef idx="2">
            <a:schemeClr val="lt1">
              <a:alpha val="0"/>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pic>
        <p:nvPicPr>
          <p:cNvPr id="7" name="Graphic 6" descr="Pregnant lady">
            <a:extLst>
              <a:ext uri="{FF2B5EF4-FFF2-40B4-BE49-F238E27FC236}">
                <a16:creationId xmlns:a16="http://schemas.microsoft.com/office/drawing/2014/main" id="{69F21B36-AA7B-4979-9E00-C573E7BEEE4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66408" y="3425381"/>
            <a:ext cx="607769" cy="607769"/>
          </a:xfrm>
          <a:prstGeom prst="rect">
            <a:avLst/>
          </a:prstGeom>
        </p:spPr>
      </p:pic>
      <p:pic>
        <p:nvPicPr>
          <p:cNvPr id="9" name="Graphic 8" descr="Pacifier">
            <a:extLst>
              <a:ext uri="{FF2B5EF4-FFF2-40B4-BE49-F238E27FC236}">
                <a16:creationId xmlns:a16="http://schemas.microsoft.com/office/drawing/2014/main" id="{05DC48B2-9507-453E-A876-0482A69A03C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212906" y="4409176"/>
            <a:ext cx="514773" cy="514773"/>
          </a:xfrm>
          <a:prstGeom prst="rect">
            <a:avLst/>
          </a:prstGeom>
        </p:spPr>
      </p:pic>
    </p:spTree>
    <p:extLst>
      <p:ext uri="{BB962C8B-B14F-4D97-AF65-F5344CB8AC3E}">
        <p14:creationId xmlns:p14="http://schemas.microsoft.com/office/powerpoint/2010/main" val="10224502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2AF26ED0-E27F-4D44-BB40-981675399BBC}"/>
              </a:ext>
            </a:extLst>
          </p:cNvPr>
          <p:cNvSpPr>
            <a:spLocks noGrp="1"/>
          </p:cNvSpPr>
          <p:nvPr>
            <p:ph type="title"/>
          </p:nvPr>
        </p:nvSpPr>
        <p:spPr>
          <a:xfrm>
            <a:off x="1056024" y="540327"/>
            <a:ext cx="10197494" cy="1099457"/>
          </a:xfrm>
        </p:spPr>
        <p:txBody>
          <a:bodyPr>
            <a:normAutofit/>
          </a:bodyPr>
          <a:lstStyle/>
          <a:p>
            <a:pPr algn="ctr"/>
            <a:r>
              <a:rPr lang="en-US" b="1" dirty="0"/>
              <a:t>Why are Baby Teeth Important?</a:t>
            </a:r>
          </a:p>
        </p:txBody>
      </p:sp>
      <p:sp>
        <p:nvSpPr>
          <p:cNvPr id="53" name="Isosceles Triangle 52">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Isosceles Triangle 54">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Rectangle 2"/>
          <p:cNvSpPr/>
          <p:nvPr/>
        </p:nvSpPr>
        <p:spPr>
          <a:xfrm>
            <a:off x="939251" y="2180111"/>
            <a:ext cx="5488981" cy="2339102"/>
          </a:xfrm>
          <a:prstGeom prst="rect">
            <a:avLst/>
          </a:prstGeom>
        </p:spPr>
        <p:txBody>
          <a:bodyPr wrap="square">
            <a:spAutoFit/>
          </a:bodyPr>
          <a:lstStyle/>
          <a:p>
            <a:pPr marR="0" lvl="0" algn="l" defTabSz="457143" rtl="0" eaLnBrk="1" fontAlgn="auto" latinLnBrk="0" hangingPunct="1">
              <a:lnSpc>
                <a:spcPct val="100000"/>
              </a:lnSpc>
              <a:spcBef>
                <a:spcPts val="0"/>
              </a:spcBef>
              <a:spcAft>
                <a:spcPts val="0"/>
              </a:spcAft>
              <a:buClr>
                <a:schemeClr val="accent1"/>
              </a:buClr>
              <a:buSzTx/>
              <a:tabLst/>
              <a:defRPr/>
            </a:pPr>
            <a:r>
              <a:rPr kumimoji="0" lang="en-US" sz="2000" b="1" i="0" u="none" strike="noStrike" kern="1200" cap="none" spc="0" normalizeH="0" baseline="0" noProof="0" dirty="0">
                <a:ln>
                  <a:noFill/>
                </a:ln>
                <a:solidFill>
                  <a:schemeClr val="tx1">
                    <a:lumMod val="95000"/>
                    <a:lumOff val="5000"/>
                  </a:schemeClr>
                </a:solidFill>
                <a:effectLst/>
                <a:uLnTx/>
                <a:uFillTx/>
                <a:latin typeface="Trebuchet MS"/>
                <a:ea typeface="+mn-ea"/>
                <a:cs typeface="+mn-cs"/>
              </a:rPr>
              <a:t>20 baby teeth</a:t>
            </a:r>
          </a:p>
          <a:p>
            <a:pPr marL="800100" lvl="1" indent="-342900" defTabSz="457143">
              <a:buClr>
                <a:schemeClr val="accent1"/>
              </a:buClr>
              <a:buFont typeface="Wingdings" panose="05000000000000000000" pitchFamily="2" charset="2"/>
              <a:buChar char="§"/>
              <a:defRPr/>
            </a:pPr>
            <a:r>
              <a:rPr kumimoji="0" lang="en-US" i="0" u="none" strike="noStrike" kern="1200" cap="none" spc="0" normalizeH="0" baseline="0" noProof="0" dirty="0">
                <a:ln>
                  <a:noFill/>
                </a:ln>
                <a:solidFill>
                  <a:schemeClr val="tx1">
                    <a:lumMod val="95000"/>
                    <a:lumOff val="5000"/>
                  </a:schemeClr>
                </a:solidFill>
                <a:effectLst/>
                <a:uLnTx/>
                <a:uFillTx/>
                <a:latin typeface="Trebuchet MS"/>
                <a:ea typeface="+mn-ea"/>
                <a:cs typeface="+mn-cs"/>
              </a:rPr>
              <a:t>Baby teeth hold space for permanent teeth </a:t>
            </a:r>
          </a:p>
          <a:p>
            <a:pPr marL="800100" lvl="1" indent="-342900" defTabSz="457143">
              <a:buClr>
                <a:schemeClr val="accent1"/>
              </a:buClr>
              <a:buFont typeface="Wingdings" panose="05000000000000000000" pitchFamily="2" charset="2"/>
              <a:buChar char="§"/>
              <a:defRPr/>
            </a:pPr>
            <a:r>
              <a:rPr lang="en-US" dirty="0">
                <a:solidFill>
                  <a:schemeClr val="tx1">
                    <a:lumMod val="95000"/>
                    <a:lumOff val="5000"/>
                  </a:schemeClr>
                </a:solidFill>
                <a:latin typeface="Trebuchet MS"/>
              </a:rPr>
              <a:t>Helps your little one </a:t>
            </a:r>
            <a:r>
              <a:rPr kumimoji="0" lang="en-US" i="0" u="none" strike="noStrike" kern="1200" cap="none" spc="0" normalizeH="0" baseline="0" noProof="0" dirty="0">
                <a:ln>
                  <a:noFill/>
                </a:ln>
                <a:solidFill>
                  <a:schemeClr val="tx1">
                    <a:lumMod val="95000"/>
                    <a:lumOff val="5000"/>
                  </a:schemeClr>
                </a:solidFill>
                <a:effectLst/>
                <a:uLnTx/>
                <a:uFillTx/>
                <a:latin typeface="Trebuchet MS"/>
                <a:ea typeface="+mn-ea"/>
                <a:cs typeface="+mn-cs"/>
              </a:rPr>
              <a:t>smile, talk and chew</a:t>
            </a:r>
          </a:p>
          <a:p>
            <a:pPr marL="1257300" lvl="2" indent="-342900" defTabSz="457143">
              <a:buClr>
                <a:schemeClr val="accent1"/>
              </a:buClr>
              <a:buFont typeface="Wingdings" panose="05000000000000000000" pitchFamily="2" charset="2"/>
              <a:buChar char="§"/>
            </a:pPr>
            <a:endParaRPr kumimoji="0" lang="en-US" sz="2000" i="0" u="none" strike="noStrike" kern="1200" cap="none" spc="0" normalizeH="0" baseline="0" noProof="0" dirty="0">
              <a:ln>
                <a:noFill/>
              </a:ln>
              <a:solidFill>
                <a:schemeClr val="tx1">
                  <a:lumMod val="95000"/>
                  <a:lumOff val="5000"/>
                </a:schemeClr>
              </a:solidFill>
              <a:effectLst/>
              <a:uLnTx/>
              <a:uFillTx/>
              <a:latin typeface="Trebuchet MS"/>
              <a:ea typeface="+mn-ea"/>
              <a:cs typeface="+mn-cs"/>
            </a:endParaRPr>
          </a:p>
          <a:p>
            <a:pPr marR="0" lvl="0" algn="l" defTabSz="457143" rtl="0" eaLnBrk="1" fontAlgn="auto" latinLnBrk="0" hangingPunct="1">
              <a:lnSpc>
                <a:spcPct val="100000"/>
              </a:lnSpc>
              <a:spcBef>
                <a:spcPts val="0"/>
              </a:spcBef>
              <a:spcAft>
                <a:spcPts val="0"/>
              </a:spcAft>
              <a:buClr>
                <a:schemeClr val="accent1"/>
              </a:buClr>
              <a:buSzTx/>
              <a:tabLst/>
              <a:defRPr/>
            </a:pPr>
            <a:r>
              <a:rPr kumimoji="0" lang="en-US" sz="2000" b="1" i="0" u="none" strike="noStrike" kern="1200" cap="none" spc="0" normalizeH="0" baseline="0" noProof="0" dirty="0">
                <a:ln>
                  <a:noFill/>
                </a:ln>
                <a:solidFill>
                  <a:schemeClr val="tx1">
                    <a:lumMod val="95000"/>
                    <a:lumOff val="5000"/>
                  </a:schemeClr>
                </a:solidFill>
                <a:effectLst/>
                <a:uLnTx/>
                <a:uFillTx/>
                <a:latin typeface="Trebuchet MS"/>
                <a:ea typeface="+mn-ea"/>
                <a:cs typeface="+mn-cs"/>
              </a:rPr>
              <a:t>Baby teeth are important to take care</a:t>
            </a:r>
          </a:p>
          <a:p>
            <a:pPr marL="800043" marR="0" lvl="1" indent="-342900" algn="l" defTabSz="457143" rtl="0" eaLnBrk="1" fontAlgn="auto" latinLnBrk="0" hangingPunct="1">
              <a:lnSpc>
                <a:spcPct val="100000"/>
              </a:lnSpc>
              <a:spcBef>
                <a:spcPts val="0"/>
              </a:spcBef>
              <a:spcAft>
                <a:spcPts val="0"/>
              </a:spcAft>
              <a:buClr>
                <a:schemeClr val="accent1"/>
              </a:buClr>
              <a:buSzTx/>
              <a:buFont typeface="Wingdings" panose="05000000000000000000" pitchFamily="2" charset="2"/>
              <a:buChar char="§"/>
              <a:tabLst/>
              <a:defRPr/>
            </a:pPr>
            <a:r>
              <a:rPr kumimoji="0" lang="en-US" sz="1600" i="0" u="none" strike="noStrike" kern="1200" cap="none" spc="0" normalizeH="0" baseline="0" noProof="0" dirty="0">
                <a:ln>
                  <a:noFill/>
                </a:ln>
                <a:solidFill>
                  <a:schemeClr val="tx1">
                    <a:lumMod val="95000"/>
                    <a:lumOff val="5000"/>
                  </a:schemeClr>
                </a:solidFill>
                <a:effectLst/>
                <a:uLnTx/>
                <a:uFillTx/>
                <a:latin typeface="Trebuchet MS"/>
                <a:ea typeface="+mn-ea"/>
                <a:cs typeface="+mn-cs"/>
              </a:rPr>
              <a:t>Avoid </a:t>
            </a:r>
            <a:r>
              <a:rPr kumimoji="0" lang="en-US" sz="1600" i="1" u="none" strike="noStrike" kern="1200" cap="none" spc="0" normalizeH="0" baseline="0" noProof="0" dirty="0">
                <a:ln>
                  <a:noFill/>
                </a:ln>
                <a:solidFill>
                  <a:schemeClr val="tx1">
                    <a:lumMod val="95000"/>
                    <a:lumOff val="5000"/>
                  </a:schemeClr>
                </a:solidFill>
                <a:effectLst/>
                <a:uLnTx/>
                <a:uFillTx/>
                <a:latin typeface="Trebuchet MS"/>
                <a:ea typeface="+mn-ea"/>
                <a:cs typeface="+mn-cs"/>
              </a:rPr>
              <a:t>baby </a:t>
            </a:r>
            <a:r>
              <a:rPr lang="en-US" sz="1600" i="1" dirty="0">
                <a:solidFill>
                  <a:schemeClr val="tx1">
                    <a:lumMod val="95000"/>
                    <a:lumOff val="5000"/>
                  </a:schemeClr>
                </a:solidFill>
                <a:latin typeface="Trebuchet MS"/>
              </a:rPr>
              <a:t>b</a:t>
            </a:r>
            <a:r>
              <a:rPr kumimoji="0" lang="en-US" sz="1600" i="1" u="none" strike="noStrike" kern="1200" cap="none" spc="0" normalizeH="0" baseline="0" noProof="0" dirty="0" err="1">
                <a:ln>
                  <a:noFill/>
                </a:ln>
                <a:solidFill>
                  <a:schemeClr val="tx1">
                    <a:lumMod val="95000"/>
                    <a:lumOff val="5000"/>
                  </a:schemeClr>
                </a:solidFill>
                <a:effectLst/>
                <a:uLnTx/>
                <a:uFillTx/>
                <a:latin typeface="Trebuchet MS"/>
                <a:ea typeface="+mn-ea"/>
                <a:cs typeface="+mn-cs"/>
              </a:rPr>
              <a:t>ottle</a:t>
            </a:r>
            <a:r>
              <a:rPr kumimoji="0" lang="en-US" sz="1600" i="1" u="none" strike="noStrike" kern="1200" cap="none" spc="0" normalizeH="0" baseline="0" noProof="0" dirty="0">
                <a:ln>
                  <a:noFill/>
                </a:ln>
                <a:solidFill>
                  <a:schemeClr val="tx1">
                    <a:lumMod val="95000"/>
                    <a:lumOff val="5000"/>
                  </a:schemeClr>
                </a:solidFill>
                <a:effectLst/>
                <a:uLnTx/>
                <a:uFillTx/>
                <a:latin typeface="Trebuchet MS"/>
                <a:ea typeface="+mn-ea"/>
                <a:cs typeface="+mn-cs"/>
              </a:rPr>
              <a:t> tooth </a:t>
            </a:r>
            <a:r>
              <a:rPr lang="en-US" sz="1600" i="1" dirty="0">
                <a:solidFill>
                  <a:schemeClr val="tx1">
                    <a:lumMod val="95000"/>
                    <a:lumOff val="5000"/>
                  </a:schemeClr>
                </a:solidFill>
                <a:latin typeface="Trebuchet MS"/>
              </a:rPr>
              <a:t>d</a:t>
            </a:r>
            <a:r>
              <a:rPr kumimoji="0" lang="en-US" sz="1600" i="1" u="none" strike="noStrike" kern="1200" cap="none" spc="0" normalizeH="0" baseline="0" noProof="0" dirty="0" err="1">
                <a:ln>
                  <a:noFill/>
                </a:ln>
                <a:solidFill>
                  <a:schemeClr val="tx1">
                    <a:lumMod val="95000"/>
                    <a:lumOff val="5000"/>
                  </a:schemeClr>
                </a:solidFill>
                <a:effectLst/>
                <a:uLnTx/>
                <a:uFillTx/>
                <a:latin typeface="Trebuchet MS"/>
                <a:ea typeface="+mn-ea"/>
                <a:cs typeface="+mn-cs"/>
              </a:rPr>
              <a:t>ecay</a:t>
            </a:r>
            <a:endParaRPr kumimoji="0" lang="en-US" sz="1600" i="1" u="none" strike="noStrike" kern="1200" cap="none" spc="0" normalizeH="0" baseline="0" noProof="0" dirty="0">
              <a:ln>
                <a:noFill/>
              </a:ln>
              <a:solidFill>
                <a:schemeClr val="tx1">
                  <a:lumMod val="95000"/>
                  <a:lumOff val="5000"/>
                </a:schemeClr>
              </a:solidFill>
              <a:effectLst/>
              <a:uLnTx/>
              <a:uFillTx/>
              <a:latin typeface="Trebuchet MS"/>
              <a:ea typeface="+mn-ea"/>
              <a:cs typeface="+mn-cs"/>
            </a:endParaRPr>
          </a:p>
          <a:p>
            <a:pPr marL="800043" marR="0" lvl="1" indent="-342900" algn="l" defTabSz="457143" rtl="0" eaLnBrk="1" fontAlgn="auto" latinLnBrk="0" hangingPunct="1">
              <a:lnSpc>
                <a:spcPct val="100000"/>
              </a:lnSpc>
              <a:spcBef>
                <a:spcPts val="0"/>
              </a:spcBef>
              <a:spcAft>
                <a:spcPts val="0"/>
              </a:spcAft>
              <a:buClr>
                <a:schemeClr val="accent1"/>
              </a:buClr>
              <a:buSzTx/>
              <a:buFont typeface="Wingdings" panose="05000000000000000000" pitchFamily="2" charset="2"/>
              <a:buChar char="§"/>
              <a:tabLst/>
              <a:defRPr/>
            </a:pPr>
            <a:r>
              <a:rPr lang="en-US" sz="1600" dirty="0">
                <a:solidFill>
                  <a:schemeClr val="tx1">
                    <a:lumMod val="95000"/>
                    <a:lumOff val="5000"/>
                  </a:schemeClr>
                </a:solidFill>
                <a:latin typeface="Trebuchet MS"/>
              </a:rPr>
              <a:t>Cavities can lead to infections and pain</a:t>
            </a:r>
            <a:endParaRPr kumimoji="0" lang="en-US" sz="1600" i="0" u="none" strike="noStrike" kern="1200" cap="none" spc="0" normalizeH="0" baseline="0" noProof="0" dirty="0">
              <a:ln>
                <a:noFill/>
              </a:ln>
              <a:solidFill>
                <a:schemeClr val="tx1">
                  <a:lumMod val="95000"/>
                  <a:lumOff val="5000"/>
                </a:schemeClr>
              </a:solidFill>
              <a:effectLst/>
              <a:uLnTx/>
              <a:uFillTx/>
              <a:latin typeface="Trebuchet MS"/>
              <a:ea typeface="+mn-ea"/>
              <a:cs typeface="+mn-cs"/>
            </a:endParaRPr>
          </a:p>
          <a:p>
            <a:pPr marL="800043" marR="0" lvl="1" indent="-342900" algn="l" defTabSz="457143" rtl="0" eaLnBrk="1" fontAlgn="auto" latinLnBrk="0" hangingPunct="1">
              <a:lnSpc>
                <a:spcPct val="100000"/>
              </a:lnSpc>
              <a:spcBef>
                <a:spcPts val="0"/>
              </a:spcBef>
              <a:spcAft>
                <a:spcPts val="0"/>
              </a:spcAft>
              <a:buClr>
                <a:schemeClr val="accent1"/>
              </a:buClr>
              <a:buSzTx/>
              <a:buFont typeface="Wingdings" panose="05000000000000000000" pitchFamily="2" charset="2"/>
              <a:buChar char="§"/>
              <a:tabLst/>
              <a:defRPr/>
            </a:pPr>
            <a:r>
              <a:rPr kumimoji="0" lang="en-US" sz="1600" i="0" u="none" strike="noStrike" kern="1200" cap="none" spc="0" normalizeH="0" baseline="0" noProof="0" dirty="0">
                <a:ln>
                  <a:noFill/>
                </a:ln>
                <a:solidFill>
                  <a:schemeClr val="tx1">
                    <a:lumMod val="95000"/>
                    <a:lumOff val="5000"/>
                  </a:schemeClr>
                </a:solidFill>
                <a:effectLst/>
                <a:uLnTx/>
                <a:uFillTx/>
                <a:latin typeface="Trebuchet MS"/>
                <a:ea typeface="+mn-ea"/>
                <a:cs typeface="+mn-cs"/>
              </a:rPr>
              <a:t>Brush, floss, eat well and get check ups!</a:t>
            </a:r>
          </a:p>
        </p:txBody>
      </p:sp>
      <p:pic>
        <p:nvPicPr>
          <p:cNvPr id="5" name="Picture 4" descr="Graphical user interface&#10;&#10;Description automatically generated">
            <a:extLst>
              <a:ext uri="{FF2B5EF4-FFF2-40B4-BE49-F238E27FC236}">
                <a16:creationId xmlns:a16="http://schemas.microsoft.com/office/drawing/2014/main" id="{17D69257-7AAA-43E7-A834-CC7FA51DA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7729" y="1344168"/>
            <a:ext cx="5074920" cy="5074920"/>
          </a:xfrm>
          <a:prstGeom prst="rect">
            <a:avLst/>
          </a:prstGeom>
        </p:spPr>
      </p:pic>
    </p:spTree>
    <p:extLst>
      <p:ext uri="{BB962C8B-B14F-4D97-AF65-F5344CB8AC3E}">
        <p14:creationId xmlns:p14="http://schemas.microsoft.com/office/powerpoint/2010/main" val="2929829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68B9F205-5FAD-499F-B0B1-81F79FFED3FC}"/>
              </a:ext>
            </a:extLst>
          </p:cNvPr>
          <p:cNvSpPr>
            <a:spLocks noGrp="1"/>
          </p:cNvSpPr>
          <p:nvPr>
            <p:ph idx="1"/>
          </p:nvPr>
        </p:nvSpPr>
        <p:spPr>
          <a:xfrm>
            <a:off x="810336" y="1762171"/>
            <a:ext cx="3619424" cy="3552031"/>
          </a:xfrm>
        </p:spPr>
        <p:txBody>
          <a:bodyPr>
            <a:normAutofit/>
          </a:bodyPr>
          <a:lstStyle/>
          <a:p>
            <a:pPr>
              <a:buFont typeface="Wingdings" panose="05000000000000000000" pitchFamily="2" charset="2"/>
              <a:buChar char="§"/>
            </a:pPr>
            <a:r>
              <a:rPr lang="en-US" sz="1800" dirty="0">
                <a:solidFill>
                  <a:schemeClr val="tx1">
                    <a:lumMod val="95000"/>
                    <a:lumOff val="5000"/>
                  </a:schemeClr>
                </a:solidFill>
              </a:rPr>
              <a:t>By 6 years of age, kids develop their first adult molars</a:t>
            </a:r>
          </a:p>
          <a:p>
            <a:pPr marL="0" indent="0">
              <a:buNone/>
            </a:pPr>
            <a:r>
              <a:rPr lang="en-US" sz="2000" b="1" dirty="0">
                <a:solidFill>
                  <a:schemeClr val="tx1">
                    <a:lumMod val="95000"/>
                    <a:lumOff val="5000"/>
                  </a:schemeClr>
                </a:solidFill>
              </a:rPr>
              <a:t>Dental sealants</a:t>
            </a:r>
          </a:p>
          <a:p>
            <a:pPr>
              <a:buFont typeface="Wingdings" charset="2"/>
              <a:buChar char="§"/>
            </a:pPr>
            <a:r>
              <a:rPr lang="en-US" sz="1800" dirty="0">
                <a:solidFill>
                  <a:schemeClr val="tx1">
                    <a:lumMod val="95000"/>
                    <a:lumOff val="5000"/>
                  </a:schemeClr>
                </a:solidFill>
              </a:rPr>
              <a:t>Are placed on healthy teeth that do not have decay</a:t>
            </a:r>
          </a:p>
          <a:p>
            <a:pPr>
              <a:buFont typeface="Wingdings" charset="2"/>
              <a:buChar char="§"/>
            </a:pPr>
            <a:r>
              <a:rPr lang="en-US" sz="1800" dirty="0">
                <a:solidFill>
                  <a:schemeClr val="tx1">
                    <a:lumMod val="95000"/>
                    <a:lumOff val="5000"/>
                  </a:schemeClr>
                </a:solidFill>
              </a:rPr>
              <a:t>Take a few minutes to place on a single molar</a:t>
            </a:r>
          </a:p>
          <a:p>
            <a:pPr>
              <a:buFont typeface="Wingdings" charset="2"/>
              <a:buChar char="§"/>
            </a:pPr>
            <a:r>
              <a:rPr lang="en-US" sz="1800" dirty="0">
                <a:solidFill>
                  <a:schemeClr val="tx1">
                    <a:lumMod val="95000"/>
                    <a:lumOff val="5000"/>
                  </a:schemeClr>
                </a:solidFill>
              </a:rPr>
              <a:t>Help keep the tooth healthier longer</a:t>
            </a:r>
            <a:endParaRPr lang="en-US" sz="1800" dirty="0">
              <a:solidFill>
                <a:schemeClr val="tx1">
                  <a:lumMod val="95000"/>
                  <a:lumOff val="5000"/>
                </a:schemeClr>
              </a:solidFill>
              <a:ea typeface="Calibri" panose="020F0502020204030204" pitchFamily="34" charset="0"/>
              <a:cs typeface="Times New Roman" panose="02020603050405020304" pitchFamily="18" charset="0"/>
            </a:endParaRPr>
          </a:p>
        </p:txBody>
      </p:sp>
      <p:sp>
        <p:nvSpPr>
          <p:cNvPr id="9" name="Title 1">
            <a:extLst>
              <a:ext uri="{FF2B5EF4-FFF2-40B4-BE49-F238E27FC236}">
                <a16:creationId xmlns:a16="http://schemas.microsoft.com/office/drawing/2014/main" id="{C8D49C25-144D-4FBB-9239-B8187FEC960B}"/>
              </a:ext>
            </a:extLst>
          </p:cNvPr>
          <p:cNvSpPr>
            <a:spLocks noGrp="1"/>
          </p:cNvSpPr>
          <p:nvPr>
            <p:ph type="title"/>
          </p:nvPr>
        </p:nvSpPr>
        <p:spPr>
          <a:xfrm>
            <a:off x="810336" y="345440"/>
            <a:ext cx="8596668" cy="1320800"/>
          </a:xfrm>
        </p:spPr>
        <p:txBody>
          <a:bodyPr>
            <a:normAutofit/>
          </a:bodyPr>
          <a:lstStyle/>
          <a:p>
            <a:pPr algn="ctr"/>
            <a:r>
              <a:rPr lang="en-US" b="1" dirty="0"/>
              <a:t>Caring for a Child’s Mouth</a:t>
            </a:r>
            <a:br>
              <a:rPr lang="en-US" b="1" dirty="0"/>
            </a:br>
            <a:r>
              <a:rPr lang="en-US" sz="2400" b="1" i="1" dirty="0"/>
              <a:t>Dental Sealants for More Protection</a:t>
            </a:r>
            <a:endParaRPr lang="en-US" b="1" i="1" dirty="0"/>
          </a:p>
        </p:txBody>
      </p:sp>
      <p:pic>
        <p:nvPicPr>
          <p:cNvPr id="4" name="Picture 3" descr="Diagram, shape&#10;&#10;Description automatically generated">
            <a:extLst>
              <a:ext uri="{FF2B5EF4-FFF2-40B4-BE49-F238E27FC236}">
                <a16:creationId xmlns:a16="http://schemas.microsoft.com/office/drawing/2014/main" id="{4D51F503-E037-4B1A-B25B-4D88FDBEB6AA}"/>
              </a:ext>
            </a:extLst>
          </p:cNvPr>
          <p:cNvPicPr>
            <a:picLocks noChangeAspect="1"/>
          </p:cNvPicPr>
          <p:nvPr/>
        </p:nvPicPr>
        <p:blipFill rotWithShape="1">
          <a:blip r:embed="rId3">
            <a:extLst>
              <a:ext uri="{28A0092B-C50C-407E-A947-70E740481C1C}">
                <a14:useLocalDpi xmlns:a14="http://schemas.microsoft.com/office/drawing/2010/main" val="0"/>
              </a:ext>
            </a:extLst>
          </a:blip>
          <a:srcRect l="7763" r="7137"/>
          <a:stretch/>
        </p:blipFill>
        <p:spPr>
          <a:xfrm>
            <a:off x="4918430" y="2111120"/>
            <a:ext cx="3951250" cy="2635760"/>
          </a:xfrm>
          <a:prstGeom prst="rect">
            <a:avLst/>
          </a:prstGeom>
        </p:spPr>
      </p:pic>
    </p:spTree>
    <p:extLst>
      <p:ext uri="{BB962C8B-B14F-4D97-AF65-F5344CB8AC3E}">
        <p14:creationId xmlns:p14="http://schemas.microsoft.com/office/powerpoint/2010/main" val="3328382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43"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2" name="Title 1">
            <a:extLst>
              <a:ext uri="{FF2B5EF4-FFF2-40B4-BE49-F238E27FC236}">
                <a16:creationId xmlns:a16="http://schemas.microsoft.com/office/drawing/2014/main" id="{A1982059-DAC5-4309-A1A4-21E20A2C23D5}"/>
              </a:ext>
            </a:extLst>
          </p:cNvPr>
          <p:cNvSpPr>
            <a:spLocks noGrp="1"/>
          </p:cNvSpPr>
          <p:nvPr>
            <p:ph type="title"/>
          </p:nvPr>
        </p:nvSpPr>
        <p:spPr>
          <a:xfrm>
            <a:off x="1286933" y="609600"/>
            <a:ext cx="10197494" cy="1099457"/>
          </a:xfrm>
        </p:spPr>
        <p:txBody>
          <a:bodyPr>
            <a:normAutofit/>
          </a:bodyPr>
          <a:lstStyle/>
          <a:p>
            <a:pPr algn="ctr"/>
            <a:r>
              <a:rPr lang="en-US" b="1" dirty="0"/>
              <a:t>Recap: 5 Steps of Prevention</a:t>
            </a:r>
          </a:p>
        </p:txBody>
      </p:sp>
      <p:sp>
        <p:nvSpPr>
          <p:cNvPr id="33" name="Isosceles Triangle 32">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11" name="Content Placeholder 2">
            <a:extLst>
              <a:ext uri="{FF2B5EF4-FFF2-40B4-BE49-F238E27FC236}">
                <a16:creationId xmlns:a16="http://schemas.microsoft.com/office/drawing/2014/main" id="{68EDA768-6D24-4DFB-A863-2FD584A7F18C}"/>
              </a:ext>
            </a:extLst>
          </p:cNvPr>
          <p:cNvGraphicFramePr>
            <a:graphicFrameLocks noGrp="1"/>
          </p:cNvGraphicFramePr>
          <p:nvPr>
            <p:ph idx="1"/>
            <p:extLst>
              <p:ext uri="{D42A27DB-BD31-4B8C-83A1-F6EECF244321}">
                <p14:modId xmlns:p14="http://schemas.microsoft.com/office/powerpoint/2010/main" val="2790266087"/>
              </p:ext>
            </p:extLst>
          </p:nvPr>
        </p:nvGraphicFramePr>
        <p:xfrm>
          <a:off x="1698193" y="1473200"/>
          <a:ext cx="9189478" cy="477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400563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21419-1163-4BB6-8086-FC5F9DB8E2F1}"/>
              </a:ext>
            </a:extLst>
          </p:cNvPr>
          <p:cNvSpPr>
            <a:spLocks noGrp="1"/>
          </p:cNvSpPr>
          <p:nvPr>
            <p:ph type="title"/>
          </p:nvPr>
        </p:nvSpPr>
        <p:spPr>
          <a:xfrm>
            <a:off x="676746" y="609600"/>
            <a:ext cx="3729076" cy="1320800"/>
          </a:xfrm>
        </p:spPr>
        <p:txBody>
          <a:bodyPr anchor="ctr">
            <a:normAutofit/>
          </a:bodyPr>
          <a:lstStyle/>
          <a:p>
            <a:r>
              <a:rPr lang="en-US" b="1" dirty="0"/>
              <a:t>Community Oral Health Website</a:t>
            </a:r>
          </a:p>
        </p:txBody>
      </p:sp>
      <p:sp>
        <p:nvSpPr>
          <p:cNvPr id="3" name="Content Placeholder 2">
            <a:extLst>
              <a:ext uri="{FF2B5EF4-FFF2-40B4-BE49-F238E27FC236}">
                <a16:creationId xmlns:a16="http://schemas.microsoft.com/office/drawing/2014/main" id="{E188D57C-A71C-446D-A969-1EBB63B45F76}"/>
              </a:ext>
            </a:extLst>
          </p:cNvPr>
          <p:cNvSpPr>
            <a:spLocks noGrp="1"/>
          </p:cNvSpPr>
          <p:nvPr>
            <p:ph idx="1"/>
          </p:nvPr>
        </p:nvSpPr>
        <p:spPr>
          <a:xfrm>
            <a:off x="685167" y="2160589"/>
            <a:ext cx="3720916" cy="3560733"/>
          </a:xfrm>
        </p:spPr>
        <p:txBody>
          <a:bodyPr>
            <a:normAutofit/>
          </a:bodyPr>
          <a:lstStyle/>
          <a:p>
            <a:pPr marL="0" indent="0">
              <a:buNone/>
            </a:pPr>
            <a:r>
              <a:rPr lang="en-US" b="1" dirty="0">
                <a:solidFill>
                  <a:schemeClr val="tx1">
                    <a:lumMod val="95000"/>
                    <a:lumOff val="5000"/>
                  </a:schemeClr>
                </a:solidFill>
                <a:ea typeface="Calibri" panose="020F0502020204030204" pitchFamily="34" charset="0"/>
                <a:cs typeface="Times New Roman" panose="02020603050405020304" pitchFamily="18" charset="0"/>
              </a:rPr>
              <a:t>Community Oral Health Program</a:t>
            </a:r>
            <a:endParaRPr lang="en-US" b="1" dirty="0">
              <a:solidFill>
                <a:schemeClr val="tx1">
                  <a:lumMod val="95000"/>
                  <a:lumOff val="5000"/>
                </a:schemeClr>
              </a:solidFill>
            </a:endParaRPr>
          </a:p>
          <a:p>
            <a:pPr>
              <a:buFont typeface="Wingdings" panose="05000000000000000000" pitchFamily="2" charset="2"/>
              <a:buChar char="§"/>
            </a:pPr>
            <a:r>
              <a:rPr lang="en-US" sz="1600" dirty="0">
                <a:solidFill>
                  <a:schemeClr val="tx1">
                    <a:lumMod val="95000"/>
                    <a:lumOff val="5000"/>
                  </a:schemeClr>
                </a:solidFill>
              </a:rPr>
              <a:t>Activities for children and parents</a:t>
            </a:r>
          </a:p>
          <a:p>
            <a:pPr>
              <a:buFont typeface="Wingdings" panose="05000000000000000000" pitchFamily="2" charset="2"/>
              <a:buChar char="§"/>
            </a:pPr>
            <a:r>
              <a:rPr lang="en-US" sz="1600" dirty="0">
                <a:solidFill>
                  <a:schemeClr val="tx1">
                    <a:lumMod val="95000"/>
                    <a:lumOff val="5000"/>
                  </a:schemeClr>
                </a:solidFill>
              </a:rPr>
              <a:t>Educational resources for community and partners</a:t>
            </a:r>
          </a:p>
          <a:p>
            <a:pPr>
              <a:buFont typeface="Wingdings" panose="05000000000000000000" pitchFamily="2" charset="2"/>
              <a:buChar char="§"/>
            </a:pPr>
            <a:r>
              <a:rPr lang="en-US" sz="1600" dirty="0">
                <a:solidFill>
                  <a:schemeClr val="tx1">
                    <a:lumMod val="95000"/>
                    <a:lumOff val="5000"/>
                  </a:schemeClr>
                </a:solidFill>
              </a:rPr>
              <a:t>Enrollment for dental coverage information</a:t>
            </a:r>
          </a:p>
          <a:p>
            <a:pPr>
              <a:buFont typeface="Wingdings" panose="05000000000000000000" pitchFamily="2" charset="2"/>
              <a:buChar char="§"/>
            </a:pPr>
            <a:r>
              <a:rPr lang="en-US" sz="1600" dirty="0">
                <a:solidFill>
                  <a:schemeClr val="tx1">
                    <a:lumMod val="95000"/>
                    <a:lumOff val="5000"/>
                  </a:schemeClr>
                </a:solidFill>
              </a:rPr>
              <a:t>Local efforts by community partners</a:t>
            </a:r>
          </a:p>
          <a:p>
            <a:pPr marL="0" indent="0">
              <a:buNone/>
            </a:pPr>
            <a:endParaRPr lang="en-US" b="1" dirty="0"/>
          </a:p>
        </p:txBody>
      </p:sp>
      <p:pic>
        <p:nvPicPr>
          <p:cNvPr id="5" name="Picture 4" descr="Graphical user interface, text&#10;&#10;Description automatically generated">
            <a:extLst>
              <a:ext uri="{FF2B5EF4-FFF2-40B4-BE49-F238E27FC236}">
                <a16:creationId xmlns:a16="http://schemas.microsoft.com/office/drawing/2014/main" id="{BE4DD671-8D68-4E19-909E-0D154C3785D6}"/>
              </a:ext>
            </a:extLst>
          </p:cNvPr>
          <p:cNvPicPr>
            <a:picLocks noChangeAspect="1"/>
          </p:cNvPicPr>
          <p:nvPr/>
        </p:nvPicPr>
        <p:blipFill rotWithShape="1">
          <a:blip r:embed="rId3">
            <a:extLst>
              <a:ext uri="{28A0092B-C50C-407E-A947-70E740481C1C}">
                <a14:useLocalDpi xmlns:a14="http://schemas.microsoft.com/office/drawing/2010/main" val="0"/>
              </a:ext>
            </a:extLst>
          </a:blip>
          <a:srcRect r="2450"/>
          <a:stretch/>
        </p:blipFill>
        <p:spPr>
          <a:xfrm>
            <a:off x="4694675" y="758791"/>
            <a:ext cx="4489965" cy="4962531"/>
          </a:xfrm>
          <a:prstGeom prst="rect">
            <a:avLst/>
          </a:prstGeom>
        </p:spPr>
      </p:pic>
    </p:spTree>
    <p:extLst>
      <p:ext uri="{BB962C8B-B14F-4D97-AF65-F5344CB8AC3E}">
        <p14:creationId xmlns:p14="http://schemas.microsoft.com/office/powerpoint/2010/main" val="12864652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F0410F9-CB75-4859-8F83-0D7BE37429C9}"/>
              </a:ext>
            </a:extLst>
          </p:cNvPr>
          <p:cNvSpPr>
            <a:spLocks noGrp="1"/>
          </p:cNvSpPr>
          <p:nvPr>
            <p:ph type="subTitle" idx="1"/>
          </p:nvPr>
        </p:nvSpPr>
        <p:spPr>
          <a:xfrm>
            <a:off x="1602493" y="4593341"/>
            <a:ext cx="7766936" cy="1715839"/>
          </a:xfrm>
        </p:spPr>
        <p:txBody>
          <a:bodyPr>
            <a:normAutofit/>
          </a:bodyPr>
          <a:lstStyle/>
          <a:p>
            <a:pPr algn="ctr"/>
            <a:r>
              <a:rPr lang="en-US" sz="2600" b="1" dirty="0">
                <a:solidFill>
                  <a:schemeClr val="accent1"/>
                </a:solidFill>
              </a:rPr>
              <a:t>Community Oral Health Program Website </a:t>
            </a:r>
          </a:p>
          <a:p>
            <a:pPr algn="ctr"/>
            <a:r>
              <a:rPr lang="en-US" sz="2600" b="1" dirty="0">
                <a:solidFill>
                  <a:schemeClr val="accent1"/>
                </a:solidFill>
              </a:rPr>
              <a:t>cchealth.org/dental</a:t>
            </a:r>
          </a:p>
          <a:p>
            <a:r>
              <a:rPr lang="en-US" dirty="0"/>
              <a:t> </a:t>
            </a:r>
          </a:p>
        </p:txBody>
      </p:sp>
      <p:pic>
        <p:nvPicPr>
          <p:cNvPr id="5" name="Picture 4" descr="A group of people posing for a photo&#10;&#10;Description automatically generated">
            <a:extLst>
              <a:ext uri="{FF2B5EF4-FFF2-40B4-BE49-F238E27FC236}">
                <a16:creationId xmlns:a16="http://schemas.microsoft.com/office/drawing/2014/main" id="{3288F01E-3639-45C4-8ED2-23E680C9D2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3142" y="461544"/>
            <a:ext cx="5950505" cy="3967004"/>
          </a:xfrm>
          <a:prstGeom prst="rect">
            <a:avLst/>
          </a:prstGeom>
        </p:spPr>
      </p:pic>
      <p:pic>
        <p:nvPicPr>
          <p:cNvPr id="4" name="Content Placeholder 4">
            <a:extLst>
              <a:ext uri="{FF2B5EF4-FFF2-40B4-BE49-F238E27FC236}">
                <a16:creationId xmlns:a16="http://schemas.microsoft.com/office/drawing/2014/main" id="{DE17FC4A-0F9E-406F-8DBA-F41B4FDECF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51863" y="5533670"/>
            <a:ext cx="1474122" cy="981249"/>
          </a:xfrm>
          <a:prstGeom prst="rect">
            <a:avLst/>
          </a:prstGeom>
        </p:spPr>
      </p:pic>
      <p:pic>
        <p:nvPicPr>
          <p:cNvPr id="7" name="Picture 2" descr="Image result for california oral health program">
            <a:extLst>
              <a:ext uri="{FF2B5EF4-FFF2-40B4-BE49-F238E27FC236}">
                <a16:creationId xmlns:a16="http://schemas.microsoft.com/office/drawing/2014/main" id="{56C21BAC-E14C-4E67-90C3-034A088567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6751" y="5492465"/>
            <a:ext cx="903371" cy="1063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117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marL="0" marR="0" lvl="0" indent="0" algn="ctr" defTabSz="457143"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2AF26ED0-E27F-4D44-BB40-981675399BBC}"/>
              </a:ext>
            </a:extLst>
          </p:cNvPr>
          <p:cNvSpPr>
            <a:spLocks noGrp="1"/>
          </p:cNvSpPr>
          <p:nvPr>
            <p:ph type="title"/>
          </p:nvPr>
        </p:nvSpPr>
        <p:spPr>
          <a:xfrm>
            <a:off x="1286939" y="609606"/>
            <a:ext cx="10197495" cy="1099457"/>
          </a:xfrm>
        </p:spPr>
        <p:txBody>
          <a:bodyPr>
            <a:normAutofit/>
          </a:bodyPr>
          <a:lstStyle/>
          <a:p>
            <a:pPr algn="ctr"/>
            <a:r>
              <a:rPr lang="en-US" b="1" dirty="0"/>
              <a:t>Oral Health Matters For You And Baby!</a:t>
            </a:r>
          </a:p>
        </p:txBody>
      </p:sp>
      <p:sp>
        <p:nvSpPr>
          <p:cNvPr id="53" name="Isosceles Triangle 52">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842596" cy="5666155"/>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Isosceles Triangle 54">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8"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906223" y="1785383"/>
            <a:ext cx="6802311" cy="3880773"/>
          </a:xfrm>
        </p:spPr>
        <p:txBody>
          <a:bodyPr>
            <a:normAutofit/>
          </a:bodyPr>
          <a:lstStyle/>
          <a:p>
            <a:pPr marL="0" indent="0">
              <a:buNone/>
            </a:pPr>
            <a:r>
              <a:rPr lang="en-US" sz="2000" b="1" dirty="0">
                <a:solidFill>
                  <a:schemeClr val="tx1"/>
                </a:solidFill>
              </a:rPr>
              <a:t>Taking care of oral health</a:t>
            </a:r>
          </a:p>
          <a:p>
            <a:pPr lvl="1">
              <a:buFont typeface="Wingdings" panose="05000000000000000000" pitchFamily="2" charset="2"/>
              <a:buChar char="§"/>
            </a:pPr>
            <a:r>
              <a:rPr lang="en-US" sz="1800" dirty="0">
                <a:solidFill>
                  <a:schemeClr val="tx1"/>
                </a:solidFill>
              </a:rPr>
              <a:t>Includes parts of the mouth like teeth, gums, tongue and the muscles that help us smile</a:t>
            </a:r>
          </a:p>
          <a:p>
            <a:pPr lvl="1">
              <a:buFont typeface="Wingdings" panose="05000000000000000000" pitchFamily="2" charset="2"/>
              <a:buChar char="§"/>
            </a:pPr>
            <a:r>
              <a:rPr lang="en-US" sz="1800" dirty="0">
                <a:solidFill>
                  <a:schemeClr val="tx1"/>
                </a:solidFill>
              </a:rPr>
              <a:t>Having healthy teeth and gums help us to easily talk, eat and digest foods that fuel our body</a:t>
            </a:r>
          </a:p>
          <a:p>
            <a:pPr lvl="1">
              <a:buFont typeface="Wingdings" panose="05000000000000000000" pitchFamily="2" charset="2"/>
              <a:buChar char="§"/>
            </a:pPr>
            <a:r>
              <a:rPr lang="en-US" sz="1800" dirty="0">
                <a:solidFill>
                  <a:schemeClr val="tx1"/>
                </a:solidFill>
              </a:rPr>
              <a:t>Modeling the importance of oral health early by practicing healthy habits can lead to more positive dental check ups for you and your family</a:t>
            </a:r>
          </a:p>
          <a:p>
            <a:pPr lvl="1">
              <a:buFont typeface="Wingdings" panose="05000000000000000000" pitchFamily="2" charset="2"/>
              <a:buChar char="§"/>
            </a:pPr>
            <a:endParaRPr lang="en-US" sz="1800" dirty="0">
              <a:solidFill>
                <a:schemeClr val="tx1"/>
              </a:solidFill>
            </a:endParaRPr>
          </a:p>
          <a:p>
            <a:pPr lvl="1">
              <a:buFont typeface="Arial"/>
              <a:buChar char="•"/>
            </a:pPr>
            <a:endParaRPr lang="en-US" sz="1900" b="1" dirty="0"/>
          </a:p>
        </p:txBody>
      </p:sp>
      <p:pic>
        <p:nvPicPr>
          <p:cNvPr id="11" name="Graphic 10" descr="Pregnant lady">
            <a:extLst>
              <a:ext uri="{FF2B5EF4-FFF2-40B4-BE49-F238E27FC236}">
                <a16:creationId xmlns:a16="http://schemas.microsoft.com/office/drawing/2014/main" id="{B6036E5D-6EEA-48E6-B691-6BA273197F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57199" y="1969023"/>
            <a:ext cx="2919953" cy="2919953"/>
          </a:xfrm>
          <a:prstGeom prst="rect">
            <a:avLst/>
          </a:prstGeom>
        </p:spPr>
      </p:pic>
      <p:pic>
        <p:nvPicPr>
          <p:cNvPr id="13" name="Graphic 12" descr="Woman with baby">
            <a:extLst>
              <a:ext uri="{FF2B5EF4-FFF2-40B4-BE49-F238E27FC236}">
                <a16:creationId xmlns:a16="http://schemas.microsoft.com/office/drawing/2014/main" id="{9551E12A-1E60-41AB-98B0-473188838BD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18353" y="3014394"/>
            <a:ext cx="1863828" cy="1863828"/>
          </a:xfrm>
          <a:prstGeom prst="rect">
            <a:avLst/>
          </a:prstGeom>
        </p:spPr>
      </p:pic>
    </p:spTree>
    <p:extLst>
      <p:ext uri="{BB962C8B-B14F-4D97-AF65-F5344CB8AC3E}">
        <p14:creationId xmlns:p14="http://schemas.microsoft.com/office/powerpoint/2010/main" val="2816641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marL="0" marR="0" lvl="0" indent="0" algn="ctr" defTabSz="457143"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53" name="Isosceles Triangle 52">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842596" cy="5666155"/>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Isosceles Triangle 54">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8"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TextBox 8"/>
          <p:cNvSpPr txBox="1"/>
          <p:nvPr/>
        </p:nvSpPr>
        <p:spPr>
          <a:xfrm>
            <a:off x="421301" y="466274"/>
            <a:ext cx="11443444" cy="646327"/>
          </a:xfrm>
          <a:prstGeom prst="rect">
            <a:avLst/>
          </a:prstGeom>
          <a:noFill/>
        </p:spPr>
        <p:txBody>
          <a:bodyPr wrap="square" lIns="91430" tIns="45718" rIns="91430" bIns="45718" rtlCol="0">
            <a:spAutoFit/>
          </a:bodyPr>
          <a:lstStyle/>
          <a:p>
            <a:pPr marL="0" marR="0" lvl="0" indent="0" algn="ctr" defTabSz="45714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18AB3"/>
                </a:solidFill>
                <a:effectLst/>
                <a:uLnTx/>
                <a:uFillTx/>
                <a:latin typeface="Trebuchet MS"/>
                <a:ea typeface="+mj-ea"/>
                <a:cs typeface="+mj-cs"/>
              </a:rPr>
              <a:t>What Makes Up Healthy Teeth And Gums?</a:t>
            </a:r>
            <a:endParaRPr kumimoji="0" lang="en-US" sz="3600" b="1" i="0" u="none" strike="noStrike" kern="1200" cap="none" spc="0" normalizeH="0" baseline="0" noProof="0" dirty="0">
              <a:ln>
                <a:noFill/>
              </a:ln>
              <a:solidFill>
                <a:srgbClr val="418AB3"/>
              </a:solidFill>
              <a:effectLst/>
              <a:uLnTx/>
              <a:uFillTx/>
              <a:latin typeface="Trebuchet MS"/>
              <a:ea typeface="+mn-ea"/>
              <a:cs typeface="+mn-cs"/>
            </a:endParaRPr>
          </a:p>
        </p:txBody>
      </p:sp>
      <p:sp>
        <p:nvSpPr>
          <p:cNvPr id="17" name="Rounded Rectangle 21">
            <a:extLst>
              <a:ext uri="{FF2B5EF4-FFF2-40B4-BE49-F238E27FC236}">
                <a16:creationId xmlns:a16="http://schemas.microsoft.com/office/drawing/2014/main" id="{03D4A4F3-76A6-40E2-B369-23491B0F2666}"/>
              </a:ext>
            </a:extLst>
          </p:cNvPr>
          <p:cNvSpPr/>
          <p:nvPr/>
        </p:nvSpPr>
        <p:spPr>
          <a:xfrm>
            <a:off x="1611164" y="1665553"/>
            <a:ext cx="4113771" cy="646327"/>
          </a:xfrm>
          <a:prstGeom prst="roundRect">
            <a:avLst>
              <a:gd name="adj" fmla="val 10000"/>
            </a:avLst>
          </a:prstGeom>
          <a:ln/>
        </p:spPr>
        <p:style>
          <a:lnRef idx="2">
            <a:schemeClr val="accent1"/>
          </a:lnRef>
          <a:fillRef idx="1">
            <a:schemeClr val="lt1"/>
          </a:fillRef>
          <a:effectRef idx="0">
            <a:schemeClr val="accent1"/>
          </a:effectRef>
          <a:fontRef idx="minor">
            <a:schemeClr val="dk1"/>
          </a:fontRef>
        </p:style>
        <p:txBody>
          <a:bodyPr/>
          <a:lstStyle/>
          <a:p>
            <a:r>
              <a:rPr lang="en-US" b="1" dirty="0"/>
              <a:t>The Enamel</a:t>
            </a:r>
            <a:r>
              <a:rPr lang="en-US" dirty="0"/>
              <a:t>, also known as the hardest substance in the body</a:t>
            </a:r>
          </a:p>
          <a:p>
            <a:r>
              <a:rPr lang="en-US" dirty="0"/>
              <a:t> </a:t>
            </a:r>
          </a:p>
        </p:txBody>
      </p:sp>
      <p:sp>
        <p:nvSpPr>
          <p:cNvPr id="24" name="Rounded Rectangle 21">
            <a:extLst>
              <a:ext uri="{FF2B5EF4-FFF2-40B4-BE49-F238E27FC236}">
                <a16:creationId xmlns:a16="http://schemas.microsoft.com/office/drawing/2014/main" id="{20EF6285-06CB-42D9-8AEB-F770068688A7}"/>
              </a:ext>
            </a:extLst>
          </p:cNvPr>
          <p:cNvSpPr/>
          <p:nvPr/>
        </p:nvSpPr>
        <p:spPr>
          <a:xfrm>
            <a:off x="1611165" y="2513956"/>
            <a:ext cx="4113771" cy="646327"/>
          </a:xfrm>
          <a:prstGeom prst="roundRect">
            <a:avLst>
              <a:gd name="adj" fmla="val 10000"/>
            </a:avLst>
          </a:prstGeom>
          <a:ln/>
        </p:spPr>
        <p:style>
          <a:lnRef idx="2">
            <a:schemeClr val="accent2"/>
          </a:lnRef>
          <a:fillRef idx="1">
            <a:schemeClr val="lt1"/>
          </a:fillRef>
          <a:effectRef idx="0">
            <a:schemeClr val="accent2"/>
          </a:effectRef>
          <a:fontRef idx="minor">
            <a:schemeClr val="dk1"/>
          </a:fontRef>
        </p:style>
        <p:txBody>
          <a:bodyPr/>
          <a:lstStyle/>
          <a:p>
            <a:r>
              <a:rPr lang="en-US" b="1" dirty="0"/>
              <a:t>The Dentin</a:t>
            </a:r>
            <a:r>
              <a:rPr lang="en-US" dirty="0"/>
              <a:t>, transmits sensations </a:t>
            </a:r>
          </a:p>
          <a:p>
            <a:r>
              <a:rPr lang="en-US" dirty="0"/>
              <a:t>to the pulp </a:t>
            </a:r>
          </a:p>
        </p:txBody>
      </p:sp>
      <p:sp>
        <p:nvSpPr>
          <p:cNvPr id="25" name="Rounded Rectangle 21">
            <a:extLst>
              <a:ext uri="{FF2B5EF4-FFF2-40B4-BE49-F238E27FC236}">
                <a16:creationId xmlns:a16="http://schemas.microsoft.com/office/drawing/2014/main" id="{512B1761-DBD5-4DE6-98A6-5EA3C91A0CFB}"/>
              </a:ext>
            </a:extLst>
          </p:cNvPr>
          <p:cNvSpPr/>
          <p:nvPr/>
        </p:nvSpPr>
        <p:spPr>
          <a:xfrm>
            <a:off x="1611165" y="3371563"/>
            <a:ext cx="4113771" cy="646327"/>
          </a:xfrm>
          <a:prstGeom prst="roundRect">
            <a:avLst>
              <a:gd name="adj" fmla="val 10000"/>
            </a:avLst>
          </a:prstGeom>
          <a:ln/>
        </p:spPr>
        <p:style>
          <a:lnRef idx="2">
            <a:schemeClr val="accent3"/>
          </a:lnRef>
          <a:fillRef idx="1">
            <a:schemeClr val="lt1"/>
          </a:fillRef>
          <a:effectRef idx="0">
            <a:schemeClr val="accent3"/>
          </a:effectRef>
          <a:fontRef idx="minor">
            <a:schemeClr val="dk1"/>
          </a:fontRef>
        </p:style>
        <p:txBody>
          <a:bodyPr/>
          <a:lstStyle/>
          <a:p>
            <a:r>
              <a:rPr lang="en-US" b="1" dirty="0"/>
              <a:t>The Pulp</a:t>
            </a:r>
            <a:r>
              <a:rPr lang="en-US" dirty="0"/>
              <a:t>, location of nerves and blood supply</a:t>
            </a:r>
          </a:p>
          <a:p>
            <a:endParaRPr lang="en-US" dirty="0"/>
          </a:p>
          <a:p>
            <a:r>
              <a:rPr lang="en-US" dirty="0"/>
              <a:t> </a:t>
            </a:r>
          </a:p>
        </p:txBody>
      </p:sp>
      <p:sp>
        <p:nvSpPr>
          <p:cNvPr id="26" name="Rounded Rectangle 21">
            <a:extLst>
              <a:ext uri="{FF2B5EF4-FFF2-40B4-BE49-F238E27FC236}">
                <a16:creationId xmlns:a16="http://schemas.microsoft.com/office/drawing/2014/main" id="{A7A9D222-5D48-4545-BB6B-E82BDF2D99F7}"/>
              </a:ext>
            </a:extLst>
          </p:cNvPr>
          <p:cNvSpPr/>
          <p:nvPr/>
        </p:nvSpPr>
        <p:spPr>
          <a:xfrm>
            <a:off x="1611165" y="4229170"/>
            <a:ext cx="4113771" cy="870298"/>
          </a:xfrm>
          <a:prstGeom prst="roundRect">
            <a:avLst>
              <a:gd name="adj" fmla="val 10000"/>
            </a:avLst>
          </a:prstGeom>
          <a:ln/>
        </p:spPr>
        <p:style>
          <a:lnRef idx="2">
            <a:schemeClr val="accent6"/>
          </a:lnRef>
          <a:fillRef idx="1">
            <a:schemeClr val="lt1"/>
          </a:fillRef>
          <a:effectRef idx="0">
            <a:schemeClr val="accent6"/>
          </a:effectRef>
          <a:fontRef idx="minor">
            <a:schemeClr val="dk1"/>
          </a:fontRef>
        </p:style>
        <p:txBody>
          <a:bodyPr/>
          <a:lstStyle/>
          <a:p>
            <a:pPr>
              <a:buClr>
                <a:schemeClr val="accent1"/>
              </a:buClr>
            </a:pPr>
            <a:r>
              <a:rPr lang="en-US" b="1" dirty="0"/>
              <a:t>Gums/Gingiva,</a:t>
            </a:r>
            <a:r>
              <a:rPr lang="en-US" dirty="0"/>
              <a:t> pink tissue that helps support and protect teeth and bone</a:t>
            </a:r>
          </a:p>
          <a:p>
            <a:r>
              <a:rPr lang="en-US" dirty="0"/>
              <a:t> </a:t>
            </a:r>
          </a:p>
        </p:txBody>
      </p:sp>
      <p:pic>
        <p:nvPicPr>
          <p:cNvPr id="8" name="Picture 7" descr="Diagram&#10;&#10;Description automatically generated">
            <a:extLst>
              <a:ext uri="{FF2B5EF4-FFF2-40B4-BE49-F238E27FC236}">
                <a16:creationId xmlns:a16="http://schemas.microsoft.com/office/drawing/2014/main" id="{06F4394C-C416-4258-9556-3E01B153DC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7066" y="1464805"/>
            <a:ext cx="4784030" cy="3779578"/>
          </a:xfrm>
          <a:prstGeom prst="rect">
            <a:avLst/>
          </a:prstGeom>
        </p:spPr>
      </p:pic>
    </p:spTree>
    <p:extLst>
      <p:ext uri="{BB962C8B-B14F-4D97-AF65-F5344CB8AC3E}">
        <p14:creationId xmlns:p14="http://schemas.microsoft.com/office/powerpoint/2010/main" val="2537801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marL="0" marR="0" lvl="0" indent="0" algn="ctr" defTabSz="457143"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2AF26ED0-E27F-4D44-BB40-981675399BBC}"/>
              </a:ext>
            </a:extLst>
          </p:cNvPr>
          <p:cNvSpPr>
            <a:spLocks noGrp="1"/>
          </p:cNvSpPr>
          <p:nvPr>
            <p:ph type="title"/>
          </p:nvPr>
        </p:nvSpPr>
        <p:spPr>
          <a:xfrm>
            <a:off x="1194186" y="279272"/>
            <a:ext cx="10197495" cy="1099457"/>
          </a:xfrm>
        </p:spPr>
        <p:txBody>
          <a:bodyPr>
            <a:normAutofit/>
          </a:bodyPr>
          <a:lstStyle/>
          <a:p>
            <a:pPr algn="ctr"/>
            <a:r>
              <a:rPr lang="en-US" b="1" dirty="0"/>
              <a:t>Common Dental Problems</a:t>
            </a:r>
          </a:p>
        </p:txBody>
      </p:sp>
      <p:sp>
        <p:nvSpPr>
          <p:cNvPr id="53" name="Isosceles Triangle 52">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842596" cy="5666155"/>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Isosceles Triangle 54">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8"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20" name="Picture 19" descr="Screen Shot 2020-08-20 at 10.15.42 AM.png">
            <a:extLst>
              <a:ext uri="{FF2B5EF4-FFF2-40B4-BE49-F238E27FC236}">
                <a16:creationId xmlns:a16="http://schemas.microsoft.com/office/drawing/2014/main" id="{3CFF78E0-57F5-4FC4-B479-470E02F5F99E}"/>
              </a:ext>
            </a:extLst>
          </p:cNvPr>
          <p:cNvPicPr>
            <a:picLocks noChangeAspect="1"/>
          </p:cNvPicPr>
          <p:nvPr/>
        </p:nvPicPr>
        <p:blipFill rotWithShape="1">
          <a:blip r:embed="rId3">
            <a:extLst>
              <a:ext uri="{28A0092B-C50C-407E-A947-70E740481C1C}">
                <a14:useLocalDpi xmlns:a14="http://schemas.microsoft.com/office/drawing/2010/main" val="0"/>
              </a:ext>
            </a:extLst>
          </a:blip>
          <a:srcRect l="-860" t="3386" r="47294" b="-3386"/>
          <a:stretch/>
        </p:blipFill>
        <p:spPr>
          <a:xfrm>
            <a:off x="1431502" y="1370314"/>
            <a:ext cx="2203910" cy="3482773"/>
          </a:xfrm>
          <a:prstGeom prst="rect">
            <a:avLst/>
          </a:prstGeom>
        </p:spPr>
      </p:pic>
      <p:sp>
        <p:nvSpPr>
          <p:cNvPr id="22" name="TextBox 21">
            <a:extLst>
              <a:ext uri="{FF2B5EF4-FFF2-40B4-BE49-F238E27FC236}">
                <a16:creationId xmlns:a16="http://schemas.microsoft.com/office/drawing/2014/main" id="{67A1E4AE-0A24-4AA6-9055-727AA82F16EE}"/>
              </a:ext>
            </a:extLst>
          </p:cNvPr>
          <p:cNvSpPr txBox="1"/>
          <p:nvPr/>
        </p:nvSpPr>
        <p:spPr>
          <a:xfrm>
            <a:off x="1121100" y="4679189"/>
            <a:ext cx="2441226" cy="707886"/>
          </a:xfrm>
          <a:prstGeom prst="rect">
            <a:avLst/>
          </a:prstGeom>
          <a:noFill/>
        </p:spPr>
        <p:txBody>
          <a:bodyPr wrap="square">
            <a:spAutoFit/>
          </a:bodyPr>
          <a:lstStyle/>
          <a:p>
            <a:pPr lvl="0" algn="ctr"/>
            <a:r>
              <a:rPr lang="en-US" sz="2000" b="1" dirty="0"/>
              <a:t>Caries = Tooth decay aka cavities</a:t>
            </a:r>
          </a:p>
        </p:txBody>
      </p:sp>
      <p:sp>
        <p:nvSpPr>
          <p:cNvPr id="24" name="TextBox 23">
            <a:extLst>
              <a:ext uri="{FF2B5EF4-FFF2-40B4-BE49-F238E27FC236}">
                <a16:creationId xmlns:a16="http://schemas.microsoft.com/office/drawing/2014/main" id="{A7FDF4CD-7747-45D3-8B2F-16909E145796}"/>
              </a:ext>
            </a:extLst>
          </p:cNvPr>
          <p:cNvSpPr txBox="1"/>
          <p:nvPr/>
        </p:nvSpPr>
        <p:spPr>
          <a:xfrm>
            <a:off x="4284810" y="4643022"/>
            <a:ext cx="1975123" cy="707886"/>
          </a:xfrm>
          <a:prstGeom prst="rect">
            <a:avLst/>
          </a:prstGeom>
          <a:noFill/>
        </p:spPr>
        <p:txBody>
          <a:bodyPr wrap="square">
            <a:spAutoFit/>
          </a:bodyPr>
          <a:lstStyle/>
          <a:p>
            <a:pPr lvl="0" algn="ctr"/>
            <a:r>
              <a:rPr lang="en-US" sz="2000" b="1" dirty="0"/>
              <a:t>Gingivitis = </a:t>
            </a:r>
          </a:p>
          <a:p>
            <a:pPr lvl="0" algn="ctr"/>
            <a:r>
              <a:rPr lang="en-US" sz="2000" b="1" dirty="0"/>
              <a:t>Inflamed gums</a:t>
            </a:r>
          </a:p>
        </p:txBody>
      </p:sp>
      <p:sp>
        <p:nvSpPr>
          <p:cNvPr id="3" name="TextBox 2">
            <a:extLst>
              <a:ext uri="{FF2B5EF4-FFF2-40B4-BE49-F238E27FC236}">
                <a16:creationId xmlns:a16="http://schemas.microsoft.com/office/drawing/2014/main" id="{82673395-56AA-4D7F-95F0-644081F92097}"/>
              </a:ext>
            </a:extLst>
          </p:cNvPr>
          <p:cNvSpPr txBox="1"/>
          <p:nvPr/>
        </p:nvSpPr>
        <p:spPr>
          <a:xfrm>
            <a:off x="6747833" y="4684004"/>
            <a:ext cx="4940707" cy="707886"/>
          </a:xfrm>
          <a:prstGeom prst="rect">
            <a:avLst/>
          </a:prstGeom>
          <a:noFill/>
        </p:spPr>
        <p:txBody>
          <a:bodyPr wrap="square" rtlCol="0">
            <a:spAutoFit/>
          </a:bodyPr>
          <a:lstStyle/>
          <a:p>
            <a:pPr algn="ctr"/>
            <a:r>
              <a:rPr lang="en-US" sz="2000" b="1" dirty="0"/>
              <a:t>Periodontal Disease = </a:t>
            </a:r>
          </a:p>
          <a:p>
            <a:pPr algn="ctr"/>
            <a:r>
              <a:rPr lang="en-US" sz="2000" b="1" dirty="0"/>
              <a:t>Bone loss around the teeth</a:t>
            </a:r>
          </a:p>
        </p:txBody>
      </p:sp>
      <p:pic>
        <p:nvPicPr>
          <p:cNvPr id="5" name="Picture 4">
            <a:extLst>
              <a:ext uri="{FF2B5EF4-FFF2-40B4-BE49-F238E27FC236}">
                <a16:creationId xmlns:a16="http://schemas.microsoft.com/office/drawing/2014/main" id="{37D2DDF3-6559-4F4D-803A-5C0E0A41C2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0416" y="1360829"/>
            <a:ext cx="2267350" cy="3192190"/>
          </a:xfrm>
          <a:prstGeom prst="rect">
            <a:avLst/>
          </a:prstGeom>
        </p:spPr>
      </p:pic>
      <p:pic>
        <p:nvPicPr>
          <p:cNvPr id="7" name="Picture 6">
            <a:extLst>
              <a:ext uri="{FF2B5EF4-FFF2-40B4-BE49-F238E27FC236}">
                <a16:creationId xmlns:a16="http://schemas.microsoft.com/office/drawing/2014/main" id="{2024E078-48C7-4A59-BC2D-4BB6D2099C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7832" y="1378729"/>
            <a:ext cx="2267350" cy="3174289"/>
          </a:xfrm>
          <a:prstGeom prst="rect">
            <a:avLst/>
          </a:prstGeom>
        </p:spPr>
      </p:pic>
      <p:pic>
        <p:nvPicPr>
          <p:cNvPr id="9" name="Picture 8">
            <a:extLst>
              <a:ext uri="{FF2B5EF4-FFF2-40B4-BE49-F238E27FC236}">
                <a16:creationId xmlns:a16="http://schemas.microsoft.com/office/drawing/2014/main" id="{20F85653-1FD0-4DAF-A5E5-BD7A0A8A71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43151" y="1378729"/>
            <a:ext cx="2269399" cy="3170259"/>
          </a:xfrm>
          <a:prstGeom prst="rect">
            <a:avLst/>
          </a:prstGeom>
        </p:spPr>
      </p:pic>
    </p:spTree>
    <p:extLst>
      <p:ext uri="{BB962C8B-B14F-4D97-AF65-F5344CB8AC3E}">
        <p14:creationId xmlns:p14="http://schemas.microsoft.com/office/powerpoint/2010/main" val="3522793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marL="0" marR="0" lvl="0" indent="0" algn="ctr" defTabSz="457143"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53" name="Isosceles Triangle 52">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842596" cy="5666155"/>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Isosceles Triangle 54">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8"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Diagram 4"/>
          <p:cNvGraphicFramePr/>
          <p:nvPr>
            <p:extLst>
              <p:ext uri="{D42A27DB-BD31-4B8C-83A1-F6EECF244321}">
                <p14:modId xmlns:p14="http://schemas.microsoft.com/office/powerpoint/2010/main" val="424888461"/>
              </p:ext>
            </p:extLst>
          </p:nvPr>
        </p:nvGraphicFramePr>
        <p:xfrm>
          <a:off x="2059722" y="39948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Graphic 201" descr="Gears">
            <a:extLst>
              <a:ext uri="{FF2B5EF4-FFF2-40B4-BE49-F238E27FC236}">
                <a16:creationId xmlns:a16="http://schemas.microsoft.com/office/drawing/2014/main" id="{85D1914E-C125-483E-AEB6-5FBACAA2974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798312">
            <a:off x="1835188" y="1798020"/>
            <a:ext cx="1171919" cy="1171919"/>
          </a:xfrm>
          <a:prstGeom prst="rect">
            <a:avLst/>
          </a:prstGeom>
        </p:spPr>
      </p:pic>
      <p:pic>
        <p:nvPicPr>
          <p:cNvPr id="19" name="Graphic 201" descr="Gears">
            <a:extLst>
              <a:ext uri="{FF2B5EF4-FFF2-40B4-BE49-F238E27FC236}">
                <a16:creationId xmlns:a16="http://schemas.microsoft.com/office/drawing/2014/main" id="{85D1914E-C125-483E-AEB6-5FBACAA2974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665951">
            <a:off x="3260240" y="3390392"/>
            <a:ext cx="1071215" cy="1071215"/>
          </a:xfrm>
          <a:prstGeom prst="rect">
            <a:avLst/>
          </a:prstGeom>
        </p:spPr>
      </p:pic>
      <p:pic>
        <p:nvPicPr>
          <p:cNvPr id="20" name="Graphic 35" descr="Burger and drink">
            <a:extLst>
              <a:ext uri="{FF2B5EF4-FFF2-40B4-BE49-F238E27FC236}">
                <a16:creationId xmlns:a16="http://schemas.microsoft.com/office/drawing/2014/main" id="{DA83D47C-5829-48E7-8253-354414981C32}"/>
              </a:ext>
            </a:extLst>
          </p:cNvPr>
          <p:cNvPicPr>
            <a:picLocks noChangeAspect="1"/>
          </p:cNvPicPr>
          <p:nvPr/>
        </p:nvPicPr>
        <p:blipFill>
          <a:blip r:embed="rId10">
            <a:duotone>
              <a:prstClr val="black"/>
              <a:srgbClr val="208C3D">
                <a:tint val="45000"/>
                <a:satMod val="400000"/>
              </a:srgbClr>
            </a:duotone>
            <a:extLst>
              <a:ext uri="{96DAC541-7B7A-43D3-8B79-37D633B846F1}">
                <asvg:svgBlip xmlns:asvg="http://schemas.microsoft.com/office/drawing/2016/SVG/main" r:embed="rId11"/>
              </a:ext>
            </a:extLst>
          </a:blip>
          <a:stretch>
            <a:fillRect/>
          </a:stretch>
        </p:blipFill>
        <p:spPr>
          <a:xfrm>
            <a:off x="6396423" y="3419146"/>
            <a:ext cx="1013708" cy="1013708"/>
          </a:xfrm>
          <a:prstGeom prst="rect">
            <a:avLst/>
          </a:prstGeom>
        </p:spPr>
      </p:pic>
      <p:pic>
        <p:nvPicPr>
          <p:cNvPr id="21" name="Graphic 33" descr="Candy">
            <a:extLst>
              <a:ext uri="{FF2B5EF4-FFF2-40B4-BE49-F238E27FC236}">
                <a16:creationId xmlns:a16="http://schemas.microsoft.com/office/drawing/2014/main" id="{C5EFE256-60A6-4B7B-9A50-876F50716FF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4704404">
            <a:off x="5250851" y="3738126"/>
            <a:ext cx="705844" cy="705844"/>
          </a:xfrm>
          <a:prstGeom prst="rect">
            <a:avLst/>
          </a:prstGeom>
        </p:spPr>
      </p:pic>
      <p:pic>
        <p:nvPicPr>
          <p:cNvPr id="22" name="Graphic 37" descr="Lollipop">
            <a:extLst>
              <a:ext uri="{FF2B5EF4-FFF2-40B4-BE49-F238E27FC236}">
                <a16:creationId xmlns:a16="http://schemas.microsoft.com/office/drawing/2014/main" id="{330C1B9D-9F60-43C0-8113-F938B6C6B55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179647" y="2561593"/>
            <a:ext cx="676553" cy="676553"/>
          </a:xfrm>
          <a:prstGeom prst="rect">
            <a:avLst/>
          </a:prstGeom>
        </p:spPr>
      </p:pic>
      <p:pic>
        <p:nvPicPr>
          <p:cNvPr id="23" name="Graphic 211" descr="Flask">
            <a:extLst>
              <a:ext uri="{FF2B5EF4-FFF2-40B4-BE49-F238E27FC236}">
                <a16:creationId xmlns:a16="http://schemas.microsoft.com/office/drawing/2014/main" id="{A3C275EA-F8E2-4078-9A07-C652B354859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309710" y="2985717"/>
            <a:ext cx="1377368" cy="1377368"/>
          </a:xfrm>
          <a:prstGeom prst="rect">
            <a:avLst/>
          </a:prstGeom>
        </p:spPr>
      </p:pic>
      <p:sp>
        <p:nvSpPr>
          <p:cNvPr id="9" name="TextBox 8"/>
          <p:cNvSpPr txBox="1"/>
          <p:nvPr/>
        </p:nvSpPr>
        <p:spPr>
          <a:xfrm>
            <a:off x="543147" y="447224"/>
            <a:ext cx="11443444" cy="646331"/>
          </a:xfrm>
          <a:prstGeom prst="rect">
            <a:avLst/>
          </a:prstGeom>
          <a:noFill/>
        </p:spPr>
        <p:txBody>
          <a:bodyPr wrap="square" lIns="91430" tIns="45718" rIns="91430" bIns="45718" rtlCol="0">
            <a:spAutoFit/>
          </a:bodyPr>
          <a:lstStyle/>
          <a:p>
            <a:pPr marL="0" marR="0" lvl="0" indent="0" algn="ctr" defTabSz="45714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18AB3"/>
                </a:solidFill>
                <a:effectLst/>
                <a:uLnTx/>
                <a:uFillTx/>
                <a:latin typeface="Trebuchet MS"/>
                <a:ea typeface="+mn-ea"/>
                <a:cs typeface="+mn-cs"/>
              </a:rPr>
              <a:t>The Decay Process</a:t>
            </a:r>
          </a:p>
        </p:txBody>
      </p:sp>
    </p:spTree>
    <p:extLst>
      <p:ext uri="{BB962C8B-B14F-4D97-AF65-F5344CB8AC3E}">
        <p14:creationId xmlns:p14="http://schemas.microsoft.com/office/powerpoint/2010/main" val="223154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3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1000" fill="hold"/>
                                        <p:tgtEl>
                                          <p:spTgt spid="19"/>
                                        </p:tgtEl>
                                        <p:attrNameLst>
                                          <p:attrName>ppt_w</p:attrName>
                                        </p:attrNameLst>
                                      </p:cBhvr>
                                      <p:tavLst>
                                        <p:tav tm="0">
                                          <p:val>
                                            <p:fltVal val="0"/>
                                          </p:val>
                                        </p:tav>
                                        <p:tav tm="100000">
                                          <p:val>
                                            <p:strVal val="#ppt_w"/>
                                          </p:val>
                                        </p:tav>
                                      </p:tavLst>
                                    </p:anim>
                                    <p:anim calcmode="lin" valueType="num">
                                      <p:cBhvr>
                                        <p:cTn id="14" dur="1000" fill="hold"/>
                                        <p:tgtEl>
                                          <p:spTgt spid="19"/>
                                        </p:tgtEl>
                                        <p:attrNameLst>
                                          <p:attrName>ppt_h</p:attrName>
                                        </p:attrNameLst>
                                      </p:cBhvr>
                                      <p:tavLst>
                                        <p:tav tm="0">
                                          <p:val>
                                            <p:fltVal val="0"/>
                                          </p:val>
                                        </p:tav>
                                        <p:tav tm="100000">
                                          <p:val>
                                            <p:strVal val="#ppt_h"/>
                                          </p:val>
                                        </p:tav>
                                      </p:tavLst>
                                    </p:anim>
                                    <p:anim calcmode="lin" valueType="num">
                                      <p:cBhvr>
                                        <p:cTn id="15" dur="1000" fill="hold"/>
                                        <p:tgtEl>
                                          <p:spTgt spid="19"/>
                                        </p:tgtEl>
                                        <p:attrNameLst>
                                          <p:attrName>style.rotation</p:attrName>
                                        </p:attrNameLst>
                                      </p:cBhvr>
                                      <p:tavLst>
                                        <p:tav tm="0">
                                          <p:val>
                                            <p:fltVal val="90"/>
                                          </p:val>
                                        </p:tav>
                                        <p:tav tm="100000">
                                          <p:val>
                                            <p:fltVal val="0"/>
                                          </p:val>
                                        </p:tav>
                                      </p:tavLst>
                                    </p:anim>
                                    <p:animEffect transition="in" filter="fade">
                                      <p:cBhvr>
                                        <p:cTn id="16" dur="1000"/>
                                        <p:tgtEl>
                                          <p:spTgt spid="19"/>
                                        </p:tgtEl>
                                      </p:cBhvr>
                                    </p:animEffect>
                                  </p:childTnLst>
                                </p:cTn>
                              </p:par>
                              <p:par>
                                <p:cTn id="17" presetID="3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1000" fill="hold"/>
                                        <p:tgtEl>
                                          <p:spTgt spid="20"/>
                                        </p:tgtEl>
                                        <p:attrNameLst>
                                          <p:attrName>ppt_w</p:attrName>
                                        </p:attrNameLst>
                                      </p:cBhvr>
                                      <p:tavLst>
                                        <p:tav tm="0">
                                          <p:val>
                                            <p:fltVal val="0"/>
                                          </p:val>
                                        </p:tav>
                                        <p:tav tm="100000">
                                          <p:val>
                                            <p:strVal val="#ppt_w"/>
                                          </p:val>
                                        </p:tav>
                                      </p:tavLst>
                                    </p:anim>
                                    <p:anim calcmode="lin" valueType="num">
                                      <p:cBhvr>
                                        <p:cTn id="20" dur="1000" fill="hold"/>
                                        <p:tgtEl>
                                          <p:spTgt spid="20"/>
                                        </p:tgtEl>
                                        <p:attrNameLst>
                                          <p:attrName>ppt_h</p:attrName>
                                        </p:attrNameLst>
                                      </p:cBhvr>
                                      <p:tavLst>
                                        <p:tav tm="0">
                                          <p:val>
                                            <p:fltVal val="0"/>
                                          </p:val>
                                        </p:tav>
                                        <p:tav tm="100000">
                                          <p:val>
                                            <p:strVal val="#ppt_h"/>
                                          </p:val>
                                        </p:tav>
                                      </p:tavLst>
                                    </p:anim>
                                    <p:anim calcmode="lin" valueType="num">
                                      <p:cBhvr>
                                        <p:cTn id="21" dur="1000" fill="hold"/>
                                        <p:tgtEl>
                                          <p:spTgt spid="20"/>
                                        </p:tgtEl>
                                        <p:attrNameLst>
                                          <p:attrName>style.rotation</p:attrName>
                                        </p:attrNameLst>
                                      </p:cBhvr>
                                      <p:tavLst>
                                        <p:tav tm="0">
                                          <p:val>
                                            <p:fltVal val="90"/>
                                          </p:val>
                                        </p:tav>
                                        <p:tav tm="100000">
                                          <p:val>
                                            <p:fltVal val="0"/>
                                          </p:val>
                                        </p:tav>
                                      </p:tavLst>
                                    </p:anim>
                                    <p:animEffect transition="in" filter="fade">
                                      <p:cBhvr>
                                        <p:cTn id="22" dur="1000"/>
                                        <p:tgtEl>
                                          <p:spTgt spid="20"/>
                                        </p:tgtEl>
                                      </p:cBhvr>
                                    </p:animEffect>
                                  </p:childTnLst>
                                </p:cTn>
                              </p:par>
                              <p:par>
                                <p:cTn id="23" presetID="3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1000" fill="hold"/>
                                        <p:tgtEl>
                                          <p:spTgt spid="21"/>
                                        </p:tgtEl>
                                        <p:attrNameLst>
                                          <p:attrName>ppt_w</p:attrName>
                                        </p:attrNameLst>
                                      </p:cBhvr>
                                      <p:tavLst>
                                        <p:tav tm="0">
                                          <p:val>
                                            <p:fltVal val="0"/>
                                          </p:val>
                                        </p:tav>
                                        <p:tav tm="100000">
                                          <p:val>
                                            <p:strVal val="#ppt_w"/>
                                          </p:val>
                                        </p:tav>
                                      </p:tavLst>
                                    </p:anim>
                                    <p:anim calcmode="lin" valueType="num">
                                      <p:cBhvr>
                                        <p:cTn id="26" dur="1000" fill="hold"/>
                                        <p:tgtEl>
                                          <p:spTgt spid="21"/>
                                        </p:tgtEl>
                                        <p:attrNameLst>
                                          <p:attrName>ppt_h</p:attrName>
                                        </p:attrNameLst>
                                      </p:cBhvr>
                                      <p:tavLst>
                                        <p:tav tm="0">
                                          <p:val>
                                            <p:fltVal val="0"/>
                                          </p:val>
                                        </p:tav>
                                        <p:tav tm="100000">
                                          <p:val>
                                            <p:strVal val="#ppt_h"/>
                                          </p:val>
                                        </p:tav>
                                      </p:tavLst>
                                    </p:anim>
                                    <p:anim calcmode="lin" valueType="num">
                                      <p:cBhvr>
                                        <p:cTn id="27" dur="1000" fill="hold"/>
                                        <p:tgtEl>
                                          <p:spTgt spid="21"/>
                                        </p:tgtEl>
                                        <p:attrNameLst>
                                          <p:attrName>style.rotation</p:attrName>
                                        </p:attrNameLst>
                                      </p:cBhvr>
                                      <p:tavLst>
                                        <p:tav tm="0">
                                          <p:val>
                                            <p:fltVal val="90"/>
                                          </p:val>
                                        </p:tav>
                                        <p:tav tm="100000">
                                          <p:val>
                                            <p:fltVal val="0"/>
                                          </p:val>
                                        </p:tav>
                                      </p:tavLst>
                                    </p:anim>
                                    <p:animEffect transition="in" filter="fade">
                                      <p:cBhvr>
                                        <p:cTn id="28" dur="1000"/>
                                        <p:tgtEl>
                                          <p:spTgt spid="21"/>
                                        </p:tgtEl>
                                      </p:cBhvr>
                                    </p:animEffect>
                                  </p:childTnLst>
                                </p:cTn>
                              </p:par>
                              <p:par>
                                <p:cTn id="29" presetID="3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1000" fill="hold"/>
                                        <p:tgtEl>
                                          <p:spTgt spid="22"/>
                                        </p:tgtEl>
                                        <p:attrNameLst>
                                          <p:attrName>ppt_w</p:attrName>
                                        </p:attrNameLst>
                                      </p:cBhvr>
                                      <p:tavLst>
                                        <p:tav tm="0">
                                          <p:val>
                                            <p:fltVal val="0"/>
                                          </p:val>
                                        </p:tav>
                                        <p:tav tm="100000">
                                          <p:val>
                                            <p:strVal val="#ppt_w"/>
                                          </p:val>
                                        </p:tav>
                                      </p:tavLst>
                                    </p:anim>
                                    <p:anim calcmode="lin" valueType="num">
                                      <p:cBhvr>
                                        <p:cTn id="32" dur="1000" fill="hold"/>
                                        <p:tgtEl>
                                          <p:spTgt spid="22"/>
                                        </p:tgtEl>
                                        <p:attrNameLst>
                                          <p:attrName>ppt_h</p:attrName>
                                        </p:attrNameLst>
                                      </p:cBhvr>
                                      <p:tavLst>
                                        <p:tav tm="0">
                                          <p:val>
                                            <p:fltVal val="0"/>
                                          </p:val>
                                        </p:tav>
                                        <p:tav tm="100000">
                                          <p:val>
                                            <p:strVal val="#ppt_h"/>
                                          </p:val>
                                        </p:tav>
                                      </p:tavLst>
                                    </p:anim>
                                    <p:anim calcmode="lin" valueType="num">
                                      <p:cBhvr>
                                        <p:cTn id="33" dur="1000" fill="hold"/>
                                        <p:tgtEl>
                                          <p:spTgt spid="22"/>
                                        </p:tgtEl>
                                        <p:attrNameLst>
                                          <p:attrName>style.rotation</p:attrName>
                                        </p:attrNameLst>
                                      </p:cBhvr>
                                      <p:tavLst>
                                        <p:tav tm="0">
                                          <p:val>
                                            <p:fltVal val="90"/>
                                          </p:val>
                                        </p:tav>
                                        <p:tav tm="100000">
                                          <p:val>
                                            <p:fltVal val="0"/>
                                          </p:val>
                                        </p:tav>
                                      </p:tavLst>
                                    </p:anim>
                                    <p:animEffect transition="in" filter="fade">
                                      <p:cBhvr>
                                        <p:cTn id="34" dur="10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marL="0" marR="0" lvl="0" indent="0" algn="ctr" defTabSz="457143"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53" name="Isosceles Triangle 52">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842596" cy="5666155"/>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Isosceles Triangle 54">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8"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Diagram 4"/>
          <p:cNvGraphicFramePr/>
          <p:nvPr>
            <p:extLst>
              <p:ext uri="{D42A27DB-BD31-4B8C-83A1-F6EECF244321}">
                <p14:modId xmlns:p14="http://schemas.microsoft.com/office/powerpoint/2010/main" val="2716581577"/>
              </p:ext>
            </p:extLst>
          </p:nvPr>
        </p:nvGraphicFramePr>
        <p:xfrm>
          <a:off x="1188285" y="1122017"/>
          <a:ext cx="9478633" cy="4544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3" name="Graphic 211" descr="Flask">
            <a:extLst>
              <a:ext uri="{FF2B5EF4-FFF2-40B4-BE49-F238E27FC236}">
                <a16:creationId xmlns:a16="http://schemas.microsoft.com/office/drawing/2014/main" id="{A3C275EA-F8E2-4078-9A07-C652B354859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06129" y="3382950"/>
            <a:ext cx="955851" cy="955851"/>
          </a:xfrm>
          <a:prstGeom prst="rect">
            <a:avLst/>
          </a:prstGeom>
        </p:spPr>
      </p:pic>
      <p:sp>
        <p:nvSpPr>
          <p:cNvPr id="9" name="TextBox 8"/>
          <p:cNvSpPr txBox="1"/>
          <p:nvPr/>
        </p:nvSpPr>
        <p:spPr>
          <a:xfrm>
            <a:off x="96621" y="530425"/>
            <a:ext cx="11998757" cy="646331"/>
          </a:xfrm>
          <a:prstGeom prst="rect">
            <a:avLst/>
          </a:prstGeom>
          <a:noFill/>
        </p:spPr>
        <p:txBody>
          <a:bodyPr wrap="square" lIns="91430" tIns="45718" rIns="91430" bIns="45718" rtlCol="0">
            <a:spAutoFit/>
          </a:bodyPr>
          <a:lstStyle/>
          <a:p>
            <a:pPr marL="0" marR="0" lvl="0" indent="0" algn="ctr" defTabSz="45714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18AB3"/>
                </a:solidFill>
                <a:effectLst/>
                <a:uLnTx/>
                <a:uFillTx/>
                <a:latin typeface="Trebuchet MS"/>
                <a:ea typeface="+mn-ea"/>
                <a:cs typeface="+mn-cs"/>
              </a:rPr>
              <a:t>Decay Process Continued </a:t>
            </a:r>
          </a:p>
        </p:txBody>
      </p:sp>
      <p:pic>
        <p:nvPicPr>
          <p:cNvPr id="16" name="Graphic 41" descr="Tooth">
            <a:extLst>
              <a:ext uri="{FF2B5EF4-FFF2-40B4-BE49-F238E27FC236}">
                <a16:creationId xmlns:a16="http://schemas.microsoft.com/office/drawing/2014/main" id="{E2131C8C-B513-45AE-80E7-B0AC8762480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127677" y="3499032"/>
            <a:ext cx="839769" cy="839769"/>
          </a:xfrm>
          <a:prstGeom prst="rect">
            <a:avLst/>
          </a:prstGeom>
        </p:spPr>
      </p:pic>
      <p:pic>
        <p:nvPicPr>
          <p:cNvPr id="25" name="Graphic 209" descr="Clock">
            <a:extLst>
              <a:ext uri="{FF2B5EF4-FFF2-40B4-BE49-F238E27FC236}">
                <a16:creationId xmlns:a16="http://schemas.microsoft.com/office/drawing/2014/main" id="{1FE8E190-1313-4D7A-AC8B-1A29DEF22C5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515308" y="3499033"/>
            <a:ext cx="839769" cy="839769"/>
          </a:xfrm>
          <a:prstGeom prst="rect">
            <a:avLst/>
          </a:prstGeom>
        </p:spPr>
      </p:pic>
      <p:pic>
        <p:nvPicPr>
          <p:cNvPr id="27" name="Picture 26">
            <a:extLst>
              <a:ext uri="{FF2B5EF4-FFF2-40B4-BE49-F238E27FC236}">
                <a16:creationId xmlns:a16="http://schemas.microsoft.com/office/drawing/2014/main" id="{9712D028-0D4E-46B9-8688-14F76535A1E3}"/>
              </a:ext>
            </a:extLst>
          </p:cNvPr>
          <p:cNvPicPr>
            <a:picLocks noChangeAspect="1"/>
          </p:cNvPicPr>
          <p:nvPr/>
        </p:nvPicPr>
        <p:blipFill rotWithShape="1">
          <a:blip r:embed="rId14"/>
          <a:srcRect r="72907" b="7418"/>
          <a:stretch/>
        </p:blipFill>
        <p:spPr>
          <a:xfrm>
            <a:off x="10611032" y="2180946"/>
            <a:ext cx="1648183" cy="2720755"/>
          </a:xfrm>
          <a:prstGeom prst="rect">
            <a:avLst/>
          </a:prstGeom>
        </p:spPr>
      </p:pic>
    </p:spTree>
    <p:extLst>
      <p:ext uri="{BB962C8B-B14F-4D97-AF65-F5344CB8AC3E}">
        <p14:creationId xmlns:p14="http://schemas.microsoft.com/office/powerpoint/2010/main" val="188968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31"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 calcmode="lin" valueType="num">
                                      <p:cBhvr>
                                        <p:cTn id="14" dur="1000" fill="hold"/>
                                        <p:tgtEl>
                                          <p:spTgt spid="16"/>
                                        </p:tgtEl>
                                        <p:attrNameLst>
                                          <p:attrName>style.rotation</p:attrName>
                                        </p:attrNameLst>
                                      </p:cBhvr>
                                      <p:tavLst>
                                        <p:tav tm="0">
                                          <p:val>
                                            <p:fltVal val="90"/>
                                          </p:val>
                                        </p:tav>
                                        <p:tav tm="100000">
                                          <p:val>
                                            <p:fltVal val="0"/>
                                          </p:val>
                                        </p:tav>
                                      </p:tavLst>
                                    </p:anim>
                                    <p:animEffect transition="in" filter="fade">
                                      <p:cBhvr>
                                        <p:cTn id="15" dur="1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marL="0" marR="0" lvl="0" indent="0" algn="ctr" defTabSz="457143"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2AF26ED0-E27F-4D44-BB40-981675399BBC}"/>
              </a:ext>
            </a:extLst>
          </p:cNvPr>
          <p:cNvSpPr>
            <a:spLocks noGrp="1"/>
          </p:cNvSpPr>
          <p:nvPr>
            <p:ph type="title"/>
          </p:nvPr>
        </p:nvSpPr>
        <p:spPr>
          <a:xfrm>
            <a:off x="1286939" y="609606"/>
            <a:ext cx="10197495" cy="1099457"/>
          </a:xfrm>
        </p:spPr>
        <p:txBody>
          <a:bodyPr>
            <a:normAutofit/>
          </a:bodyPr>
          <a:lstStyle/>
          <a:p>
            <a:pPr algn="ctr"/>
            <a:r>
              <a:rPr lang="en-US" b="1" dirty="0"/>
              <a:t>Stages of Tooth Decay</a:t>
            </a:r>
          </a:p>
        </p:txBody>
      </p:sp>
      <p:sp>
        <p:nvSpPr>
          <p:cNvPr id="53" name="Isosceles Triangle 52">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
            <a:ext cx="842596" cy="5666155"/>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Isosceles Triangle 54">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8"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4" name="Content Placeholder 3">
            <a:extLst>
              <a:ext uri="{FF2B5EF4-FFF2-40B4-BE49-F238E27FC236}">
                <a16:creationId xmlns:a16="http://schemas.microsoft.com/office/drawing/2014/main" id="{D8DA1B1D-E450-433A-A710-7317999BC3AA}"/>
              </a:ext>
            </a:extLst>
          </p:cNvPr>
          <p:cNvPicPr>
            <a:picLocks noGrp="1" noChangeAspect="1"/>
          </p:cNvPicPr>
          <p:nvPr/>
        </p:nvPicPr>
        <p:blipFill rotWithShape="1">
          <a:blip r:embed="rId3">
            <a:extLst>
              <a:ext uri="{28A0092B-C50C-407E-A947-70E740481C1C}">
                <a14:useLocalDpi xmlns:a14="http://schemas.microsoft.com/office/drawing/2010/main" val="0"/>
              </a:ext>
            </a:extLst>
          </a:blip>
          <a:srcRect t="24069"/>
          <a:stretch/>
        </p:blipFill>
        <p:spPr>
          <a:xfrm>
            <a:off x="1995442" y="1547828"/>
            <a:ext cx="8201116" cy="3948511"/>
          </a:xfrm>
          <a:prstGeom prst="rect">
            <a:avLst/>
          </a:prstGeom>
        </p:spPr>
      </p:pic>
    </p:spTree>
    <p:extLst>
      <p:ext uri="{BB962C8B-B14F-4D97-AF65-F5344CB8AC3E}">
        <p14:creationId xmlns:p14="http://schemas.microsoft.com/office/powerpoint/2010/main" val="86960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055F7-64DC-485F-8244-09FA3CE89E75}"/>
              </a:ext>
            </a:extLst>
          </p:cNvPr>
          <p:cNvSpPr>
            <a:spLocks noGrp="1"/>
          </p:cNvSpPr>
          <p:nvPr>
            <p:ph type="title"/>
          </p:nvPr>
        </p:nvSpPr>
        <p:spPr/>
        <p:txBody>
          <a:bodyPr/>
          <a:lstStyle/>
          <a:p>
            <a:pPr algn="ctr"/>
            <a:r>
              <a:rPr lang="en-US" b="1" dirty="0"/>
              <a:t>Protective Factors</a:t>
            </a:r>
          </a:p>
        </p:txBody>
      </p:sp>
      <p:sp>
        <p:nvSpPr>
          <p:cNvPr id="7" name="TextBox 6">
            <a:extLst>
              <a:ext uri="{FF2B5EF4-FFF2-40B4-BE49-F238E27FC236}">
                <a16:creationId xmlns:a16="http://schemas.microsoft.com/office/drawing/2014/main" id="{8F0B2E1B-E8A8-46E5-8F82-C6145A648759}"/>
              </a:ext>
            </a:extLst>
          </p:cNvPr>
          <p:cNvSpPr txBox="1"/>
          <p:nvPr/>
        </p:nvSpPr>
        <p:spPr>
          <a:xfrm>
            <a:off x="1053813" y="1270000"/>
            <a:ext cx="7843712" cy="1492712"/>
          </a:xfrm>
          <a:prstGeom prst="rect">
            <a:avLst/>
          </a:prstGeom>
          <a:noFill/>
        </p:spPr>
        <p:txBody>
          <a:bodyPr wrap="square" lIns="91430" tIns="45718" rIns="91430" bIns="45718" rtlCol="0">
            <a:spAutoFit/>
          </a:bodyPr>
          <a:lstStyle/>
          <a:p>
            <a:pPr algn="ctr"/>
            <a:r>
              <a:rPr lang="en-US" sz="2400" b="1" i="1" dirty="0">
                <a:solidFill>
                  <a:schemeClr val="accent1"/>
                </a:solidFill>
              </a:rPr>
              <a:t>Remember, tooth decay can be prevented</a:t>
            </a:r>
            <a:br>
              <a:rPr lang="en-US" sz="2400" b="1" i="1" dirty="0">
                <a:solidFill>
                  <a:schemeClr val="accent1"/>
                </a:solidFill>
              </a:rPr>
            </a:br>
            <a:br>
              <a:rPr lang="en-US" sz="2400" b="1" i="1" dirty="0">
                <a:solidFill>
                  <a:schemeClr val="accent1"/>
                </a:solidFill>
              </a:rPr>
            </a:br>
            <a:endParaRPr lang="en-US" sz="2400" b="1" i="1" dirty="0">
              <a:solidFill>
                <a:schemeClr val="accent1"/>
              </a:solidFill>
            </a:endParaRPr>
          </a:p>
          <a:p>
            <a:endParaRPr lang="en-US" dirty="0"/>
          </a:p>
        </p:txBody>
      </p:sp>
      <p:sp>
        <p:nvSpPr>
          <p:cNvPr id="8" name="Content Placeholder 2">
            <a:extLst>
              <a:ext uri="{FF2B5EF4-FFF2-40B4-BE49-F238E27FC236}">
                <a16:creationId xmlns:a16="http://schemas.microsoft.com/office/drawing/2014/main" id="{68B9F205-5FAD-499F-B0B1-81F79FFED3FC}"/>
              </a:ext>
            </a:extLst>
          </p:cNvPr>
          <p:cNvSpPr>
            <a:spLocks noGrp="1"/>
          </p:cNvSpPr>
          <p:nvPr>
            <p:ph idx="1"/>
          </p:nvPr>
        </p:nvSpPr>
        <p:spPr>
          <a:xfrm>
            <a:off x="4263813" y="2487101"/>
            <a:ext cx="6178635" cy="3552031"/>
          </a:xfrm>
        </p:spPr>
        <p:txBody>
          <a:bodyPr>
            <a:normAutofit/>
          </a:bodyPr>
          <a:lstStyle/>
          <a:p>
            <a:pPr>
              <a:buFont typeface="Wingdings" panose="05000000000000000000" pitchFamily="2" charset="2"/>
              <a:buChar char="§"/>
            </a:pPr>
            <a:r>
              <a:rPr lang="en-US" sz="2400" dirty="0">
                <a:solidFill>
                  <a:schemeClr val="tx1"/>
                </a:solidFill>
              </a:rPr>
              <a:t>Saliva</a:t>
            </a:r>
          </a:p>
          <a:p>
            <a:pPr>
              <a:buFont typeface="Wingdings" panose="05000000000000000000" pitchFamily="2" charset="2"/>
              <a:buChar char="§"/>
            </a:pPr>
            <a:r>
              <a:rPr lang="en-US" sz="2400" dirty="0">
                <a:solidFill>
                  <a:schemeClr val="tx1"/>
                </a:solidFill>
              </a:rPr>
              <a:t>Oral Hygiene</a:t>
            </a:r>
          </a:p>
          <a:p>
            <a:pPr>
              <a:buFont typeface="Wingdings" panose="05000000000000000000" pitchFamily="2" charset="2"/>
              <a:buChar char="§"/>
            </a:pPr>
            <a:r>
              <a:rPr lang="en-US" sz="2400" dirty="0">
                <a:solidFill>
                  <a:schemeClr val="tx1"/>
                </a:solidFill>
              </a:rPr>
              <a:t>Diet</a:t>
            </a:r>
          </a:p>
          <a:p>
            <a:pPr>
              <a:buFont typeface="Wingdings" panose="05000000000000000000" pitchFamily="2" charset="2"/>
              <a:buChar char="§"/>
            </a:pPr>
            <a:r>
              <a:rPr lang="en-US" sz="2400" dirty="0">
                <a:solidFill>
                  <a:schemeClr val="tx1"/>
                </a:solidFill>
              </a:rPr>
              <a:t>Fluoride</a:t>
            </a:r>
          </a:p>
          <a:p>
            <a:pPr>
              <a:buFont typeface="Wingdings" panose="05000000000000000000" pitchFamily="2" charset="2"/>
              <a:buChar char="§"/>
            </a:pPr>
            <a:r>
              <a:rPr lang="en-US" sz="2400" dirty="0">
                <a:solidFill>
                  <a:schemeClr val="tx1"/>
                </a:solidFill>
              </a:rPr>
              <a:t>Dental Sealants</a:t>
            </a:r>
          </a:p>
        </p:txBody>
      </p:sp>
      <p:pic>
        <p:nvPicPr>
          <p:cNvPr id="18" name="Picture 17" descr="A person posing for a picture&#10;&#10;Description automatically generated">
            <a:extLst>
              <a:ext uri="{FF2B5EF4-FFF2-40B4-BE49-F238E27FC236}">
                <a16:creationId xmlns:a16="http://schemas.microsoft.com/office/drawing/2014/main" id="{ED0C77CF-CE95-49D6-9858-596E88008F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6062" y="2163604"/>
            <a:ext cx="2051943" cy="3091068"/>
          </a:xfrm>
          <a:prstGeom prst="rect">
            <a:avLst/>
          </a:prstGeom>
        </p:spPr>
      </p:pic>
    </p:spTree>
    <p:extLst>
      <p:ext uri="{BB962C8B-B14F-4D97-AF65-F5344CB8AC3E}">
        <p14:creationId xmlns:p14="http://schemas.microsoft.com/office/powerpoint/2010/main" val="2023901808"/>
      </p:ext>
    </p:extLst>
  </p:cSld>
  <p:clrMapOvr>
    <a:masterClrMapping/>
  </p:clrMapOvr>
</p:sld>
</file>

<file path=ppt/theme/theme1.xml><?xml version="1.0" encoding="utf-8"?>
<a:theme xmlns:a="http://schemas.openxmlformats.org/drawingml/2006/main" name="1_Facet">
  <a:themeElements>
    <a:clrScheme name="Custom 5">
      <a:dk1>
        <a:srgbClr val="000000"/>
      </a:dk1>
      <a:lt1>
        <a:sysClr val="window" lastClr="FFFFFF"/>
      </a:lt1>
      <a:dk2>
        <a:srgbClr val="5E5E5E"/>
      </a:dk2>
      <a:lt2>
        <a:srgbClr val="DDDDDD"/>
      </a:lt2>
      <a:accent1>
        <a:srgbClr val="418AB3"/>
      </a:accent1>
      <a:accent2>
        <a:srgbClr val="92D050"/>
      </a:accent2>
      <a:accent3>
        <a:srgbClr val="F69200"/>
      </a:accent3>
      <a:accent4>
        <a:srgbClr val="838383"/>
      </a:accent4>
      <a:accent5>
        <a:srgbClr val="FEC306"/>
      </a:accent5>
      <a:accent6>
        <a:srgbClr val="DF5327"/>
      </a:accent6>
      <a:hlink>
        <a:srgbClr val="F59E00"/>
      </a:hlink>
      <a:folHlink>
        <a:srgbClr val="B2B2B2"/>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2_Facet">
  <a:themeElements>
    <a:clrScheme name="Custom 6">
      <a:dk1>
        <a:srgbClr val="000000"/>
      </a:dk1>
      <a:lt1>
        <a:sysClr val="window" lastClr="FFFFFF"/>
      </a:lt1>
      <a:dk2>
        <a:srgbClr val="5E5E5E"/>
      </a:dk2>
      <a:lt2>
        <a:srgbClr val="DDDDDD"/>
      </a:lt2>
      <a:accent1>
        <a:srgbClr val="418AB3"/>
      </a:accent1>
      <a:accent2>
        <a:srgbClr val="92D050"/>
      </a:accent2>
      <a:accent3>
        <a:srgbClr val="F69200"/>
      </a:accent3>
      <a:accent4>
        <a:srgbClr val="838383"/>
      </a:accent4>
      <a:accent5>
        <a:srgbClr val="FEC306"/>
      </a:accent5>
      <a:accent6>
        <a:srgbClr val="DF5327"/>
      </a:accent6>
      <a:hlink>
        <a:srgbClr val="F59E00"/>
      </a:hlink>
      <a:folHlink>
        <a:srgbClr val="B2B2B2"/>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3_Facet">
  <a:themeElements>
    <a:clrScheme name="Custom 8">
      <a:dk1>
        <a:srgbClr val="000000"/>
      </a:dk1>
      <a:lt1>
        <a:sysClr val="window" lastClr="FFFFFF"/>
      </a:lt1>
      <a:dk2>
        <a:srgbClr val="5E5E5E"/>
      </a:dk2>
      <a:lt2>
        <a:srgbClr val="DDDDDD"/>
      </a:lt2>
      <a:accent1>
        <a:srgbClr val="418AB3"/>
      </a:accent1>
      <a:accent2>
        <a:srgbClr val="92D050"/>
      </a:accent2>
      <a:accent3>
        <a:srgbClr val="F69200"/>
      </a:accent3>
      <a:accent4>
        <a:srgbClr val="838383"/>
      </a:accent4>
      <a:accent5>
        <a:srgbClr val="FEC306"/>
      </a:accent5>
      <a:accent6>
        <a:srgbClr val="DF5327"/>
      </a:accent6>
      <a:hlink>
        <a:srgbClr val="F59E00"/>
      </a:hlink>
      <a:folHlink>
        <a:srgbClr val="B2B2B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31269</TotalTime>
  <Words>5613</Words>
  <Application>Microsoft Office PowerPoint</Application>
  <PresentationFormat>Widescreen</PresentationFormat>
  <Paragraphs>415</Paragraphs>
  <Slides>24</Slides>
  <Notes>24</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24</vt:i4>
      </vt:variant>
    </vt:vector>
  </HeadingPairs>
  <TitlesOfParts>
    <vt:vector size="32" baseType="lpstr">
      <vt:lpstr>Arial</vt:lpstr>
      <vt:lpstr>Calibri</vt:lpstr>
      <vt:lpstr>Trebuchet MS</vt:lpstr>
      <vt:lpstr>Wingdings</vt:lpstr>
      <vt:lpstr>Wingdings 3</vt:lpstr>
      <vt:lpstr>1_Facet</vt:lpstr>
      <vt:lpstr>2_Facet</vt:lpstr>
      <vt:lpstr>3_Facet</vt:lpstr>
      <vt:lpstr>Perinatal Oral Health: An Oral Health Guide To Support Expectant Parents</vt:lpstr>
      <vt:lpstr>To Learn and Review:</vt:lpstr>
      <vt:lpstr>Oral Health Matters For You And Baby!</vt:lpstr>
      <vt:lpstr>PowerPoint Presentation</vt:lpstr>
      <vt:lpstr>Common Dental Problems</vt:lpstr>
      <vt:lpstr>PowerPoint Presentation</vt:lpstr>
      <vt:lpstr>PowerPoint Presentation</vt:lpstr>
      <vt:lpstr>Stages of Tooth Decay</vt:lpstr>
      <vt:lpstr>Protective Factors</vt:lpstr>
      <vt:lpstr>PowerPoint Presentation</vt:lpstr>
      <vt:lpstr>What We Eat Affects our Teeth</vt:lpstr>
      <vt:lpstr>Dental Visits</vt:lpstr>
      <vt:lpstr>Tips and Tricks Take it slow and figure out what works best for you!</vt:lpstr>
      <vt:lpstr>Common Concerns During Pregnancy Coping With Morning Sickness, Pregnancy Gum Growths, Nausea or Vomiting</vt:lpstr>
      <vt:lpstr>Why Are My Gums Bleeding?</vt:lpstr>
      <vt:lpstr>What Else Can Happen to  My Mouth During Pregnancy?</vt:lpstr>
      <vt:lpstr>Caring For Your Baby’s Oral Health Through the Years</vt:lpstr>
      <vt:lpstr>Feeding, Nutrition and Oral Care</vt:lpstr>
      <vt:lpstr>Bacteria Transfer</vt:lpstr>
      <vt:lpstr>Why are Baby Teeth Important?</vt:lpstr>
      <vt:lpstr>Caring for a Child’s Mouth Dental Sealants for More Protection</vt:lpstr>
      <vt:lpstr>Recap: 5 Steps of Prevention</vt:lpstr>
      <vt:lpstr>Community Oral Health Website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Perinatal Oral Health: An Oral Health Guide for Providers to Support Expectant Parents</dc:title>
  <dc:creator>Alexis T. Gutierrez</dc:creator>
  <cp:lastModifiedBy>Alexis T. Gutierrez</cp:lastModifiedBy>
  <cp:revision>135</cp:revision>
  <dcterms:created xsi:type="dcterms:W3CDTF">2020-12-02T20:35:56Z</dcterms:created>
  <dcterms:modified xsi:type="dcterms:W3CDTF">2021-04-16T18:22:47Z</dcterms:modified>
</cp:coreProperties>
</file>