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711" r:id="rId3"/>
  </p:sldMasterIdLst>
  <p:notesMasterIdLst>
    <p:notesMasterId r:id="rId20"/>
  </p:notesMasterIdLst>
  <p:sldIdLst>
    <p:sldId id="257" r:id="rId4"/>
    <p:sldId id="271" r:id="rId5"/>
    <p:sldId id="312" r:id="rId6"/>
    <p:sldId id="313" r:id="rId7"/>
    <p:sldId id="329" r:id="rId8"/>
    <p:sldId id="263" r:id="rId9"/>
    <p:sldId id="330" r:id="rId10"/>
    <p:sldId id="327" r:id="rId11"/>
    <p:sldId id="328" r:id="rId12"/>
    <p:sldId id="262" r:id="rId13"/>
    <p:sldId id="321" r:id="rId14"/>
    <p:sldId id="325" r:id="rId15"/>
    <p:sldId id="311" r:id="rId16"/>
    <p:sldId id="310" r:id="rId17"/>
    <p:sldId id="320" r:id="rId18"/>
    <p:sldId id="270"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T. Gutierrez" initials="ATG" lastIdx="1" clrIdx="0">
    <p:extLst>
      <p:ext uri="{19B8F6BF-5375-455C-9EA6-DF929625EA0E}">
        <p15:presenceInfo xmlns:p15="http://schemas.microsoft.com/office/powerpoint/2012/main" userId="S::agutier8@cchealth.org::51596ad0-21c9-4493-aaba-11f601fea4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5" autoAdjust="0"/>
    <p:restoredTop sz="62166" autoAdjust="0"/>
  </p:normalViewPr>
  <p:slideViewPr>
    <p:cSldViewPr snapToGrid="0">
      <p:cViewPr varScale="1">
        <p:scale>
          <a:sx n="64" d="100"/>
          <a:sy n="64" d="100"/>
        </p:scale>
        <p:origin x="4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FADEB-B27D-44EF-A206-46F9D62B70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C88888-36F4-4F9A-AAED-97B6C2959A95}">
      <dgm:prSet/>
      <dgm:spPr/>
      <dgm:t>
        <a:bodyPr/>
        <a:lstStyle/>
        <a:p>
          <a:pPr>
            <a:lnSpc>
              <a:spcPct val="100000"/>
            </a:lnSpc>
          </a:pPr>
          <a:r>
            <a:rPr lang="en-US" dirty="0"/>
            <a:t>The importance of oral health </a:t>
          </a:r>
        </a:p>
      </dgm:t>
    </dgm:pt>
    <dgm:pt modelId="{EE24B744-DBE3-480E-983C-70586DAAAD05}" type="parTrans" cxnId="{5D3FFFEA-046E-44B8-AB0A-D284CEC94D6F}">
      <dgm:prSet/>
      <dgm:spPr/>
      <dgm:t>
        <a:bodyPr/>
        <a:lstStyle/>
        <a:p>
          <a:endParaRPr lang="en-US"/>
        </a:p>
      </dgm:t>
    </dgm:pt>
    <dgm:pt modelId="{7EB41655-0AAB-443B-80A1-9FBC31B64455}" type="sibTrans" cxnId="{5D3FFFEA-046E-44B8-AB0A-D284CEC94D6F}">
      <dgm:prSet/>
      <dgm:spPr/>
      <dgm:t>
        <a:bodyPr/>
        <a:lstStyle/>
        <a:p>
          <a:endParaRPr lang="en-US"/>
        </a:p>
      </dgm:t>
    </dgm:pt>
    <dgm:pt modelId="{2E7423E9-AC0C-4721-AFCE-BC09F0B63A23}">
      <dgm:prSet/>
      <dgm:spPr/>
      <dgm:t>
        <a:bodyPr/>
        <a:lstStyle/>
        <a:p>
          <a:pPr>
            <a:lnSpc>
              <a:spcPct val="100000"/>
            </a:lnSpc>
          </a:pPr>
          <a:r>
            <a:rPr lang="en-US" dirty="0"/>
            <a:t>Prevalence of disease</a:t>
          </a:r>
        </a:p>
      </dgm:t>
    </dgm:pt>
    <dgm:pt modelId="{98F0DA98-732B-4504-A656-F2C20F539BF1}" type="parTrans" cxnId="{DE68ACE6-D000-466D-9FBF-0248885C75B1}">
      <dgm:prSet/>
      <dgm:spPr/>
      <dgm:t>
        <a:bodyPr/>
        <a:lstStyle/>
        <a:p>
          <a:endParaRPr lang="en-US"/>
        </a:p>
      </dgm:t>
    </dgm:pt>
    <dgm:pt modelId="{66BFBDC0-6057-40EA-8B91-69FC1CF5748A}" type="sibTrans" cxnId="{DE68ACE6-D000-466D-9FBF-0248885C75B1}">
      <dgm:prSet/>
      <dgm:spPr/>
      <dgm:t>
        <a:bodyPr/>
        <a:lstStyle/>
        <a:p>
          <a:endParaRPr lang="en-US"/>
        </a:p>
      </dgm:t>
    </dgm:pt>
    <dgm:pt modelId="{32E0CD7D-E6F4-45D0-B91A-7AE3C1BEEAE3}">
      <dgm:prSet/>
      <dgm:spPr/>
      <dgm:t>
        <a:bodyPr/>
        <a:lstStyle/>
        <a:p>
          <a:pPr>
            <a:lnSpc>
              <a:spcPct val="100000"/>
            </a:lnSpc>
          </a:pPr>
          <a:r>
            <a:rPr lang="en-US" dirty="0"/>
            <a:t>Dental terminology</a:t>
          </a:r>
        </a:p>
      </dgm:t>
    </dgm:pt>
    <dgm:pt modelId="{D3F87384-5B40-4F2A-AB05-7E124A487366}" type="parTrans" cxnId="{B3349E15-1EF4-4185-A688-22C21EF1449B}">
      <dgm:prSet/>
      <dgm:spPr/>
      <dgm:t>
        <a:bodyPr/>
        <a:lstStyle/>
        <a:p>
          <a:endParaRPr lang="en-US"/>
        </a:p>
      </dgm:t>
    </dgm:pt>
    <dgm:pt modelId="{093C32ED-DF34-4CE3-AE5D-CDADEFF45994}" type="sibTrans" cxnId="{B3349E15-1EF4-4185-A688-22C21EF1449B}">
      <dgm:prSet/>
      <dgm:spPr/>
      <dgm:t>
        <a:bodyPr/>
        <a:lstStyle/>
        <a:p>
          <a:endParaRPr lang="en-US"/>
        </a:p>
      </dgm:t>
    </dgm:pt>
    <dgm:pt modelId="{6E76FADC-2E26-43B8-BE83-1EBE48691D81}">
      <dgm:prSet/>
      <dgm:spPr/>
      <dgm:t>
        <a:bodyPr/>
        <a:lstStyle/>
        <a:p>
          <a:pPr>
            <a:lnSpc>
              <a:spcPct val="100000"/>
            </a:lnSpc>
          </a:pPr>
          <a:r>
            <a:rPr lang="en-US" dirty="0"/>
            <a:t>Prevention</a:t>
          </a:r>
        </a:p>
      </dgm:t>
    </dgm:pt>
    <dgm:pt modelId="{1D3C74F0-635C-4112-BEF9-79B2B9DB663E}" type="parTrans" cxnId="{BA381202-FF9C-4C80-AA73-05EAF9DD1FC1}">
      <dgm:prSet/>
      <dgm:spPr/>
      <dgm:t>
        <a:bodyPr/>
        <a:lstStyle/>
        <a:p>
          <a:endParaRPr lang="en-US"/>
        </a:p>
      </dgm:t>
    </dgm:pt>
    <dgm:pt modelId="{EAF11FEE-6B51-457F-AEE5-E59C10CC403B}" type="sibTrans" cxnId="{BA381202-FF9C-4C80-AA73-05EAF9DD1FC1}">
      <dgm:prSet/>
      <dgm:spPr/>
      <dgm:t>
        <a:bodyPr/>
        <a:lstStyle/>
        <a:p>
          <a:endParaRPr lang="en-US"/>
        </a:p>
      </dgm:t>
    </dgm:pt>
    <dgm:pt modelId="{A2E1F4A1-CDDF-4DD9-98A0-50CDCC0E2EAC}">
      <dgm:prSet/>
      <dgm:spPr/>
      <dgm:t>
        <a:bodyPr/>
        <a:lstStyle/>
        <a:p>
          <a:pPr>
            <a:lnSpc>
              <a:spcPct val="100000"/>
            </a:lnSpc>
          </a:pPr>
          <a:r>
            <a:rPr lang="en-US" dirty="0"/>
            <a:t>Community Oral Health Resources</a:t>
          </a:r>
        </a:p>
      </dgm:t>
    </dgm:pt>
    <dgm:pt modelId="{77CE4E49-7491-45FE-9426-6709C418D004}" type="parTrans" cxnId="{E34D269F-43B2-472B-B076-55724AA4B99C}">
      <dgm:prSet/>
      <dgm:spPr/>
      <dgm:t>
        <a:bodyPr/>
        <a:lstStyle/>
        <a:p>
          <a:endParaRPr lang="en-US"/>
        </a:p>
      </dgm:t>
    </dgm:pt>
    <dgm:pt modelId="{CEF3938C-779D-46FD-BFA4-366CCFD2D27C}" type="sibTrans" cxnId="{E34D269F-43B2-472B-B076-55724AA4B99C}">
      <dgm:prSet/>
      <dgm:spPr/>
      <dgm:t>
        <a:bodyPr/>
        <a:lstStyle/>
        <a:p>
          <a:endParaRPr lang="en-US"/>
        </a:p>
      </dgm:t>
    </dgm:pt>
    <dgm:pt modelId="{5AE9E2FE-E13E-4E39-92F7-9E0AE5DF666F}">
      <dgm:prSet/>
      <dgm:spPr/>
      <dgm:t>
        <a:bodyPr/>
        <a:lstStyle/>
        <a:p>
          <a:pPr>
            <a:lnSpc>
              <a:spcPct val="100000"/>
            </a:lnSpc>
          </a:pPr>
          <a:r>
            <a:rPr lang="en-US" dirty="0"/>
            <a:t>Key Takeaways</a:t>
          </a:r>
        </a:p>
      </dgm:t>
    </dgm:pt>
    <dgm:pt modelId="{88DFF3C6-5B49-4D81-A0A6-6B19EB21D65A}" type="parTrans" cxnId="{69465689-0F82-41F0-AD96-92C32D85B97F}">
      <dgm:prSet/>
      <dgm:spPr/>
      <dgm:t>
        <a:bodyPr/>
        <a:lstStyle/>
        <a:p>
          <a:endParaRPr lang="en-US"/>
        </a:p>
      </dgm:t>
    </dgm:pt>
    <dgm:pt modelId="{44CBD91B-CB45-4C76-8179-143C29C87F7D}" type="sibTrans" cxnId="{69465689-0F82-41F0-AD96-92C32D85B97F}">
      <dgm:prSet/>
      <dgm:spPr/>
      <dgm:t>
        <a:bodyPr/>
        <a:lstStyle/>
        <a:p>
          <a:endParaRPr lang="en-US"/>
        </a:p>
      </dgm:t>
    </dgm:pt>
    <dgm:pt modelId="{A548A0C9-4D80-4C26-920A-6BB3E837F58B}" type="pres">
      <dgm:prSet presAssocID="{250FADEB-B27D-44EF-A206-46F9D62B70B2}" presName="root" presStyleCnt="0">
        <dgm:presLayoutVars>
          <dgm:dir/>
          <dgm:resizeHandles val="exact"/>
        </dgm:presLayoutVars>
      </dgm:prSet>
      <dgm:spPr/>
    </dgm:pt>
    <dgm:pt modelId="{29F823A8-069B-4B39-B307-1FD1249F621C}" type="pres">
      <dgm:prSet presAssocID="{FBC88888-36F4-4F9A-AAED-97B6C2959A95}" presName="compNode" presStyleCnt="0"/>
      <dgm:spPr/>
    </dgm:pt>
    <dgm:pt modelId="{2FE3773F-6860-499A-A46F-61C5D37B0233}" type="pres">
      <dgm:prSet presAssocID="{FBC88888-36F4-4F9A-AAED-97B6C2959A95}" presName="bgRect" presStyleLbl="bgShp" presStyleIdx="0" presStyleCnt="6"/>
      <dgm:spPr/>
    </dgm:pt>
    <dgm:pt modelId="{45CB4931-432A-4565-AD0A-B2D211C96854}" type="pres">
      <dgm:prSet presAssocID="{FBC88888-36F4-4F9A-AAED-97B6C2959A9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407D71E3-FF53-4092-9F2A-559B994DBF73}" type="pres">
      <dgm:prSet presAssocID="{FBC88888-36F4-4F9A-AAED-97B6C2959A95}" presName="spaceRect" presStyleCnt="0"/>
      <dgm:spPr/>
    </dgm:pt>
    <dgm:pt modelId="{F7FC94C8-D992-4A08-BEBE-E029243DFE2D}" type="pres">
      <dgm:prSet presAssocID="{FBC88888-36F4-4F9A-AAED-97B6C2959A95}" presName="parTx" presStyleLbl="revTx" presStyleIdx="0" presStyleCnt="6">
        <dgm:presLayoutVars>
          <dgm:chMax val="0"/>
          <dgm:chPref val="0"/>
        </dgm:presLayoutVars>
      </dgm:prSet>
      <dgm:spPr/>
    </dgm:pt>
    <dgm:pt modelId="{0ED62490-6453-4BC3-A41E-0A8F0E6FBCEC}" type="pres">
      <dgm:prSet presAssocID="{7EB41655-0AAB-443B-80A1-9FBC31B64455}" presName="sibTrans" presStyleCnt="0"/>
      <dgm:spPr/>
    </dgm:pt>
    <dgm:pt modelId="{BF1B3B1D-4B69-42D9-8368-B8E3E62A3DAE}" type="pres">
      <dgm:prSet presAssocID="{2E7423E9-AC0C-4721-AFCE-BC09F0B63A23}" presName="compNode" presStyleCnt="0"/>
      <dgm:spPr/>
    </dgm:pt>
    <dgm:pt modelId="{7536F49B-57F4-4B6E-9CD5-BEBBE89FF682}" type="pres">
      <dgm:prSet presAssocID="{2E7423E9-AC0C-4721-AFCE-BC09F0B63A23}" presName="bgRect" presStyleLbl="bgShp" presStyleIdx="1" presStyleCnt="6" custLinFactNeighborX="-868" custLinFactNeighborY="3360"/>
      <dgm:spPr/>
    </dgm:pt>
    <dgm:pt modelId="{8F37422B-AB49-4C67-A5EF-4463752D6578}" type="pres">
      <dgm:prSet presAssocID="{2E7423E9-AC0C-4721-AFCE-BC09F0B63A2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brush"/>
        </a:ext>
      </dgm:extLst>
    </dgm:pt>
    <dgm:pt modelId="{D95B1978-5B75-453E-A064-6DE3F7547597}" type="pres">
      <dgm:prSet presAssocID="{2E7423E9-AC0C-4721-AFCE-BC09F0B63A23}" presName="spaceRect" presStyleCnt="0"/>
      <dgm:spPr/>
    </dgm:pt>
    <dgm:pt modelId="{D87893ED-5A1A-4FDC-AF1C-35388D9F9D12}" type="pres">
      <dgm:prSet presAssocID="{2E7423E9-AC0C-4721-AFCE-BC09F0B63A23}" presName="parTx" presStyleLbl="revTx" presStyleIdx="1" presStyleCnt="6">
        <dgm:presLayoutVars>
          <dgm:chMax val="0"/>
          <dgm:chPref val="0"/>
        </dgm:presLayoutVars>
      </dgm:prSet>
      <dgm:spPr/>
    </dgm:pt>
    <dgm:pt modelId="{EB23AB78-1BED-4B9B-B6CC-98493240DCEB}" type="pres">
      <dgm:prSet presAssocID="{66BFBDC0-6057-40EA-8B91-69FC1CF5748A}" presName="sibTrans" presStyleCnt="0"/>
      <dgm:spPr/>
    </dgm:pt>
    <dgm:pt modelId="{4B42A44F-DD03-4F2C-861F-73B559317751}" type="pres">
      <dgm:prSet presAssocID="{32E0CD7D-E6F4-45D0-B91A-7AE3C1BEEAE3}" presName="compNode" presStyleCnt="0"/>
      <dgm:spPr/>
    </dgm:pt>
    <dgm:pt modelId="{DF62F296-F7BA-49FA-8871-7222FD54B756}" type="pres">
      <dgm:prSet presAssocID="{32E0CD7D-E6F4-45D0-B91A-7AE3C1BEEAE3}" presName="bgRect" presStyleLbl="bgShp" presStyleIdx="2" presStyleCnt="6"/>
      <dgm:spPr/>
    </dgm:pt>
    <dgm:pt modelId="{E1D442F9-4CD4-485A-9686-35C3F4D527EA}" type="pres">
      <dgm:prSet presAssocID="{32E0CD7D-E6F4-45D0-B91A-7AE3C1BEEAE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72D2E9C3-E6EE-4425-9097-4CC07F85DB53}" type="pres">
      <dgm:prSet presAssocID="{32E0CD7D-E6F4-45D0-B91A-7AE3C1BEEAE3}" presName="spaceRect" presStyleCnt="0"/>
      <dgm:spPr/>
    </dgm:pt>
    <dgm:pt modelId="{273E0751-732C-44E7-9A54-FF9A9A19E4E6}" type="pres">
      <dgm:prSet presAssocID="{32E0CD7D-E6F4-45D0-B91A-7AE3C1BEEAE3}" presName="parTx" presStyleLbl="revTx" presStyleIdx="2" presStyleCnt="6">
        <dgm:presLayoutVars>
          <dgm:chMax val="0"/>
          <dgm:chPref val="0"/>
        </dgm:presLayoutVars>
      </dgm:prSet>
      <dgm:spPr/>
    </dgm:pt>
    <dgm:pt modelId="{FCFD47C2-581A-4D43-91A3-6B302EA680E7}" type="pres">
      <dgm:prSet presAssocID="{093C32ED-DF34-4CE3-AE5D-CDADEFF45994}" presName="sibTrans" presStyleCnt="0"/>
      <dgm:spPr/>
    </dgm:pt>
    <dgm:pt modelId="{DFAD8212-391D-4147-A480-A2DAA8447F54}" type="pres">
      <dgm:prSet presAssocID="{6E76FADC-2E26-43B8-BE83-1EBE48691D81}" presName="compNode" presStyleCnt="0"/>
      <dgm:spPr/>
    </dgm:pt>
    <dgm:pt modelId="{C2793F2D-6AB2-4383-BE9F-70D4234E32DD}" type="pres">
      <dgm:prSet presAssocID="{6E76FADC-2E26-43B8-BE83-1EBE48691D81}" presName="bgRect" presStyleLbl="bgShp" presStyleIdx="3" presStyleCnt="6"/>
      <dgm:spPr/>
    </dgm:pt>
    <dgm:pt modelId="{3C7A56C5-5461-45CB-BBE5-D1ADC37D3A17}" type="pres">
      <dgm:prSet presAssocID="{6E76FADC-2E26-43B8-BE83-1EBE48691D8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08EBD717-954A-4BD9-A4EE-F0BC950703DA}" type="pres">
      <dgm:prSet presAssocID="{6E76FADC-2E26-43B8-BE83-1EBE48691D81}" presName="spaceRect" presStyleCnt="0"/>
      <dgm:spPr/>
    </dgm:pt>
    <dgm:pt modelId="{D688CEF3-50F1-41D5-AC1E-B92582E32FA1}" type="pres">
      <dgm:prSet presAssocID="{6E76FADC-2E26-43B8-BE83-1EBE48691D81}" presName="parTx" presStyleLbl="revTx" presStyleIdx="3" presStyleCnt="6">
        <dgm:presLayoutVars>
          <dgm:chMax val="0"/>
          <dgm:chPref val="0"/>
        </dgm:presLayoutVars>
      </dgm:prSet>
      <dgm:spPr/>
    </dgm:pt>
    <dgm:pt modelId="{CE24CD2B-3C02-4370-9972-4A8C079449EE}" type="pres">
      <dgm:prSet presAssocID="{EAF11FEE-6B51-457F-AEE5-E59C10CC403B}" presName="sibTrans" presStyleCnt="0"/>
      <dgm:spPr/>
    </dgm:pt>
    <dgm:pt modelId="{701D3FD7-1BAA-4B4F-AC73-32F83A568F6B}" type="pres">
      <dgm:prSet presAssocID="{A2E1F4A1-CDDF-4DD9-98A0-50CDCC0E2EAC}" presName="compNode" presStyleCnt="0"/>
      <dgm:spPr/>
    </dgm:pt>
    <dgm:pt modelId="{184DF5D6-FA6D-4C7A-B0A3-6539E65301A1}" type="pres">
      <dgm:prSet presAssocID="{A2E1F4A1-CDDF-4DD9-98A0-50CDCC0E2EAC}" presName="bgRect" presStyleLbl="bgShp" presStyleIdx="4" presStyleCnt="6"/>
      <dgm:spPr/>
    </dgm:pt>
    <dgm:pt modelId="{A32BFE6B-5B61-476A-A766-73699A13D5D7}" type="pres">
      <dgm:prSet presAssocID="{A2E1F4A1-CDDF-4DD9-98A0-50CDCC0E2EA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659CE78A-BCB0-4A7D-A621-8CEBDEA122B6}" type="pres">
      <dgm:prSet presAssocID="{A2E1F4A1-CDDF-4DD9-98A0-50CDCC0E2EAC}" presName="spaceRect" presStyleCnt="0"/>
      <dgm:spPr/>
    </dgm:pt>
    <dgm:pt modelId="{9DD5ED43-9F6F-45BE-8B58-DE6F789917F6}" type="pres">
      <dgm:prSet presAssocID="{A2E1F4A1-CDDF-4DD9-98A0-50CDCC0E2EAC}" presName="parTx" presStyleLbl="revTx" presStyleIdx="4" presStyleCnt="6">
        <dgm:presLayoutVars>
          <dgm:chMax val="0"/>
          <dgm:chPref val="0"/>
        </dgm:presLayoutVars>
      </dgm:prSet>
      <dgm:spPr/>
    </dgm:pt>
    <dgm:pt modelId="{2FDD6F1E-1739-412C-B0A4-EF1FAECEFB5D}" type="pres">
      <dgm:prSet presAssocID="{CEF3938C-779D-46FD-BFA4-366CCFD2D27C}" presName="sibTrans" presStyleCnt="0"/>
      <dgm:spPr/>
    </dgm:pt>
    <dgm:pt modelId="{F8FF4F62-C3A1-4A92-A6DF-65F9820846DE}" type="pres">
      <dgm:prSet presAssocID="{5AE9E2FE-E13E-4E39-92F7-9E0AE5DF666F}" presName="compNode" presStyleCnt="0"/>
      <dgm:spPr/>
    </dgm:pt>
    <dgm:pt modelId="{016DA86B-64E0-4A0E-9C39-1C984B6D7F48}" type="pres">
      <dgm:prSet presAssocID="{5AE9E2FE-E13E-4E39-92F7-9E0AE5DF666F}" presName="bgRect" presStyleLbl="bgShp" presStyleIdx="5" presStyleCnt="6"/>
      <dgm:spPr/>
    </dgm:pt>
    <dgm:pt modelId="{7BA388DB-F2BF-4214-9CF4-6625135C878F}" type="pres">
      <dgm:prSet presAssocID="{5AE9E2FE-E13E-4E39-92F7-9E0AE5DF666F}" presName="iconRect" presStyleLbl="node1" presStyleIdx="5" presStyleCnt="6" custScaleX="131503" custScaleY="137675" custLinFactNeighborX="7199" custLinFactNeighborY="8761"/>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Internet"/>
        </a:ext>
      </dgm:extLst>
    </dgm:pt>
    <dgm:pt modelId="{0F2B5FE7-8CCC-40CD-98F4-0C32E02896EC}" type="pres">
      <dgm:prSet presAssocID="{5AE9E2FE-E13E-4E39-92F7-9E0AE5DF666F}" presName="spaceRect" presStyleCnt="0"/>
      <dgm:spPr/>
    </dgm:pt>
    <dgm:pt modelId="{CE1B14FF-8373-4E1D-9CB3-7F5B3994A642}" type="pres">
      <dgm:prSet presAssocID="{5AE9E2FE-E13E-4E39-92F7-9E0AE5DF666F}" presName="parTx" presStyleLbl="revTx" presStyleIdx="5" presStyleCnt="6">
        <dgm:presLayoutVars>
          <dgm:chMax val="0"/>
          <dgm:chPref val="0"/>
        </dgm:presLayoutVars>
      </dgm:prSet>
      <dgm:spPr/>
    </dgm:pt>
  </dgm:ptLst>
  <dgm:cxnLst>
    <dgm:cxn modelId="{BA381202-FF9C-4C80-AA73-05EAF9DD1FC1}" srcId="{250FADEB-B27D-44EF-A206-46F9D62B70B2}" destId="{6E76FADC-2E26-43B8-BE83-1EBE48691D81}" srcOrd="3" destOrd="0" parTransId="{1D3C74F0-635C-4112-BEF9-79B2B9DB663E}" sibTransId="{EAF11FEE-6B51-457F-AEE5-E59C10CC403B}"/>
    <dgm:cxn modelId="{B3349E15-1EF4-4185-A688-22C21EF1449B}" srcId="{250FADEB-B27D-44EF-A206-46F9D62B70B2}" destId="{32E0CD7D-E6F4-45D0-B91A-7AE3C1BEEAE3}" srcOrd="2" destOrd="0" parTransId="{D3F87384-5B40-4F2A-AB05-7E124A487366}" sibTransId="{093C32ED-DF34-4CE3-AE5D-CDADEFF45994}"/>
    <dgm:cxn modelId="{B3D87137-A4E3-4623-B785-8D673C499EF2}" type="presOf" srcId="{FBC88888-36F4-4F9A-AAED-97B6C2959A95}" destId="{F7FC94C8-D992-4A08-BEBE-E029243DFE2D}" srcOrd="0" destOrd="0" presId="urn:microsoft.com/office/officeart/2018/2/layout/IconVerticalSolidList"/>
    <dgm:cxn modelId="{D38AD33E-1490-4908-A223-8EFB2A0BC611}" type="presOf" srcId="{250FADEB-B27D-44EF-A206-46F9D62B70B2}" destId="{A548A0C9-4D80-4C26-920A-6BB3E837F58B}" srcOrd="0" destOrd="0" presId="urn:microsoft.com/office/officeart/2018/2/layout/IconVerticalSolidList"/>
    <dgm:cxn modelId="{877C7843-DF50-4DA2-8C54-0642B943564E}" type="presOf" srcId="{2E7423E9-AC0C-4721-AFCE-BC09F0B63A23}" destId="{D87893ED-5A1A-4FDC-AF1C-35388D9F9D12}" srcOrd="0" destOrd="0" presId="urn:microsoft.com/office/officeart/2018/2/layout/IconVerticalSolidList"/>
    <dgm:cxn modelId="{5D69A043-9125-4FBC-AD1E-61507300EFA0}" type="presOf" srcId="{A2E1F4A1-CDDF-4DD9-98A0-50CDCC0E2EAC}" destId="{9DD5ED43-9F6F-45BE-8B58-DE6F789917F6}" srcOrd="0" destOrd="0" presId="urn:microsoft.com/office/officeart/2018/2/layout/IconVerticalSolidList"/>
    <dgm:cxn modelId="{69465689-0F82-41F0-AD96-92C32D85B97F}" srcId="{250FADEB-B27D-44EF-A206-46F9D62B70B2}" destId="{5AE9E2FE-E13E-4E39-92F7-9E0AE5DF666F}" srcOrd="5" destOrd="0" parTransId="{88DFF3C6-5B49-4D81-A0A6-6B19EB21D65A}" sibTransId="{44CBD91B-CB45-4C76-8179-143C29C87F7D}"/>
    <dgm:cxn modelId="{E34D269F-43B2-472B-B076-55724AA4B99C}" srcId="{250FADEB-B27D-44EF-A206-46F9D62B70B2}" destId="{A2E1F4A1-CDDF-4DD9-98A0-50CDCC0E2EAC}" srcOrd="4" destOrd="0" parTransId="{77CE4E49-7491-45FE-9426-6709C418D004}" sibTransId="{CEF3938C-779D-46FD-BFA4-366CCFD2D27C}"/>
    <dgm:cxn modelId="{B97985A4-1EB3-401B-8A58-B3FB3D67F4C9}" type="presOf" srcId="{6E76FADC-2E26-43B8-BE83-1EBE48691D81}" destId="{D688CEF3-50F1-41D5-AC1E-B92582E32FA1}" srcOrd="0" destOrd="0" presId="urn:microsoft.com/office/officeart/2018/2/layout/IconVerticalSolidList"/>
    <dgm:cxn modelId="{FE0E26C6-1AE8-49E0-A1F3-21E4F358FEAC}" type="presOf" srcId="{5AE9E2FE-E13E-4E39-92F7-9E0AE5DF666F}" destId="{CE1B14FF-8373-4E1D-9CB3-7F5B3994A642}" srcOrd="0" destOrd="0" presId="urn:microsoft.com/office/officeart/2018/2/layout/IconVerticalSolidList"/>
    <dgm:cxn modelId="{D15FF7D8-8906-4BDD-8B84-7562114D0BE8}" type="presOf" srcId="{32E0CD7D-E6F4-45D0-B91A-7AE3C1BEEAE3}" destId="{273E0751-732C-44E7-9A54-FF9A9A19E4E6}" srcOrd="0" destOrd="0" presId="urn:microsoft.com/office/officeart/2018/2/layout/IconVerticalSolidList"/>
    <dgm:cxn modelId="{DE68ACE6-D000-466D-9FBF-0248885C75B1}" srcId="{250FADEB-B27D-44EF-A206-46F9D62B70B2}" destId="{2E7423E9-AC0C-4721-AFCE-BC09F0B63A23}" srcOrd="1" destOrd="0" parTransId="{98F0DA98-732B-4504-A656-F2C20F539BF1}" sibTransId="{66BFBDC0-6057-40EA-8B91-69FC1CF5748A}"/>
    <dgm:cxn modelId="{5D3FFFEA-046E-44B8-AB0A-D284CEC94D6F}" srcId="{250FADEB-B27D-44EF-A206-46F9D62B70B2}" destId="{FBC88888-36F4-4F9A-AAED-97B6C2959A95}" srcOrd="0" destOrd="0" parTransId="{EE24B744-DBE3-480E-983C-70586DAAAD05}" sibTransId="{7EB41655-0AAB-443B-80A1-9FBC31B64455}"/>
    <dgm:cxn modelId="{45603354-FC1C-4219-90C6-46060E0F49B6}" type="presParOf" srcId="{A548A0C9-4D80-4C26-920A-6BB3E837F58B}" destId="{29F823A8-069B-4B39-B307-1FD1249F621C}" srcOrd="0" destOrd="0" presId="urn:microsoft.com/office/officeart/2018/2/layout/IconVerticalSolidList"/>
    <dgm:cxn modelId="{95A6FC8B-9F77-4CC0-82DD-05BFD9A30A81}" type="presParOf" srcId="{29F823A8-069B-4B39-B307-1FD1249F621C}" destId="{2FE3773F-6860-499A-A46F-61C5D37B0233}" srcOrd="0" destOrd="0" presId="urn:microsoft.com/office/officeart/2018/2/layout/IconVerticalSolidList"/>
    <dgm:cxn modelId="{8E05ABE1-EFB6-430B-A860-FFB0BF8CFAA1}" type="presParOf" srcId="{29F823A8-069B-4B39-B307-1FD1249F621C}" destId="{45CB4931-432A-4565-AD0A-B2D211C96854}" srcOrd="1" destOrd="0" presId="urn:microsoft.com/office/officeart/2018/2/layout/IconVerticalSolidList"/>
    <dgm:cxn modelId="{FEF011B4-1235-46C3-8D8D-72294BAFA7FA}" type="presParOf" srcId="{29F823A8-069B-4B39-B307-1FD1249F621C}" destId="{407D71E3-FF53-4092-9F2A-559B994DBF73}" srcOrd="2" destOrd="0" presId="urn:microsoft.com/office/officeart/2018/2/layout/IconVerticalSolidList"/>
    <dgm:cxn modelId="{E8FE2005-5FF0-4C07-8321-C948516118E1}" type="presParOf" srcId="{29F823A8-069B-4B39-B307-1FD1249F621C}" destId="{F7FC94C8-D992-4A08-BEBE-E029243DFE2D}" srcOrd="3" destOrd="0" presId="urn:microsoft.com/office/officeart/2018/2/layout/IconVerticalSolidList"/>
    <dgm:cxn modelId="{89ED8102-312E-4454-8795-EEFCAE90C8CB}" type="presParOf" srcId="{A548A0C9-4D80-4C26-920A-6BB3E837F58B}" destId="{0ED62490-6453-4BC3-A41E-0A8F0E6FBCEC}" srcOrd="1" destOrd="0" presId="urn:microsoft.com/office/officeart/2018/2/layout/IconVerticalSolidList"/>
    <dgm:cxn modelId="{F2F4780D-D3F7-455E-A454-CBEA87EF49F6}" type="presParOf" srcId="{A548A0C9-4D80-4C26-920A-6BB3E837F58B}" destId="{BF1B3B1D-4B69-42D9-8368-B8E3E62A3DAE}" srcOrd="2" destOrd="0" presId="urn:microsoft.com/office/officeart/2018/2/layout/IconVerticalSolidList"/>
    <dgm:cxn modelId="{C6CB2A67-39E9-43FE-88D6-5B04AFD4501E}" type="presParOf" srcId="{BF1B3B1D-4B69-42D9-8368-B8E3E62A3DAE}" destId="{7536F49B-57F4-4B6E-9CD5-BEBBE89FF682}" srcOrd="0" destOrd="0" presId="urn:microsoft.com/office/officeart/2018/2/layout/IconVerticalSolidList"/>
    <dgm:cxn modelId="{3729A451-CB3E-455D-A5C0-92B58B298366}" type="presParOf" srcId="{BF1B3B1D-4B69-42D9-8368-B8E3E62A3DAE}" destId="{8F37422B-AB49-4C67-A5EF-4463752D6578}" srcOrd="1" destOrd="0" presId="urn:microsoft.com/office/officeart/2018/2/layout/IconVerticalSolidList"/>
    <dgm:cxn modelId="{99B3C2F2-9E56-48D6-82D2-8DD15DDE3541}" type="presParOf" srcId="{BF1B3B1D-4B69-42D9-8368-B8E3E62A3DAE}" destId="{D95B1978-5B75-453E-A064-6DE3F7547597}" srcOrd="2" destOrd="0" presId="urn:microsoft.com/office/officeart/2018/2/layout/IconVerticalSolidList"/>
    <dgm:cxn modelId="{55E49A37-C90A-4D80-871A-E18DBA156D88}" type="presParOf" srcId="{BF1B3B1D-4B69-42D9-8368-B8E3E62A3DAE}" destId="{D87893ED-5A1A-4FDC-AF1C-35388D9F9D12}" srcOrd="3" destOrd="0" presId="urn:microsoft.com/office/officeart/2018/2/layout/IconVerticalSolidList"/>
    <dgm:cxn modelId="{F93A00FE-C916-4C23-BCA8-CEF61F2FEB0E}" type="presParOf" srcId="{A548A0C9-4D80-4C26-920A-6BB3E837F58B}" destId="{EB23AB78-1BED-4B9B-B6CC-98493240DCEB}" srcOrd="3" destOrd="0" presId="urn:microsoft.com/office/officeart/2018/2/layout/IconVerticalSolidList"/>
    <dgm:cxn modelId="{5438116B-D660-4B07-9FC0-94788CAE9CBC}" type="presParOf" srcId="{A548A0C9-4D80-4C26-920A-6BB3E837F58B}" destId="{4B42A44F-DD03-4F2C-861F-73B559317751}" srcOrd="4" destOrd="0" presId="urn:microsoft.com/office/officeart/2018/2/layout/IconVerticalSolidList"/>
    <dgm:cxn modelId="{03A906E9-6C0E-4F42-9683-87586A0A1BA7}" type="presParOf" srcId="{4B42A44F-DD03-4F2C-861F-73B559317751}" destId="{DF62F296-F7BA-49FA-8871-7222FD54B756}" srcOrd="0" destOrd="0" presId="urn:microsoft.com/office/officeart/2018/2/layout/IconVerticalSolidList"/>
    <dgm:cxn modelId="{34F69B07-519A-4E59-90BF-E21E18FEE31E}" type="presParOf" srcId="{4B42A44F-DD03-4F2C-861F-73B559317751}" destId="{E1D442F9-4CD4-485A-9686-35C3F4D527EA}" srcOrd="1" destOrd="0" presId="urn:microsoft.com/office/officeart/2018/2/layout/IconVerticalSolidList"/>
    <dgm:cxn modelId="{41A43A59-92D8-4AC3-8C1A-76F0BC3C3FE2}" type="presParOf" srcId="{4B42A44F-DD03-4F2C-861F-73B559317751}" destId="{72D2E9C3-E6EE-4425-9097-4CC07F85DB53}" srcOrd="2" destOrd="0" presId="urn:microsoft.com/office/officeart/2018/2/layout/IconVerticalSolidList"/>
    <dgm:cxn modelId="{CFA2AD78-589E-403D-A9B8-27AD0B7A0C89}" type="presParOf" srcId="{4B42A44F-DD03-4F2C-861F-73B559317751}" destId="{273E0751-732C-44E7-9A54-FF9A9A19E4E6}" srcOrd="3" destOrd="0" presId="urn:microsoft.com/office/officeart/2018/2/layout/IconVerticalSolidList"/>
    <dgm:cxn modelId="{72A30E92-6B6E-4AEF-97C8-B37201256D05}" type="presParOf" srcId="{A548A0C9-4D80-4C26-920A-6BB3E837F58B}" destId="{FCFD47C2-581A-4D43-91A3-6B302EA680E7}" srcOrd="5" destOrd="0" presId="urn:microsoft.com/office/officeart/2018/2/layout/IconVerticalSolidList"/>
    <dgm:cxn modelId="{E4E8F86E-E464-41E8-96CC-DCDE04AEB59B}" type="presParOf" srcId="{A548A0C9-4D80-4C26-920A-6BB3E837F58B}" destId="{DFAD8212-391D-4147-A480-A2DAA8447F54}" srcOrd="6" destOrd="0" presId="urn:microsoft.com/office/officeart/2018/2/layout/IconVerticalSolidList"/>
    <dgm:cxn modelId="{E6287B51-480C-4866-96C3-B2669459FD59}" type="presParOf" srcId="{DFAD8212-391D-4147-A480-A2DAA8447F54}" destId="{C2793F2D-6AB2-4383-BE9F-70D4234E32DD}" srcOrd="0" destOrd="0" presId="urn:microsoft.com/office/officeart/2018/2/layout/IconVerticalSolidList"/>
    <dgm:cxn modelId="{1F0F7108-950F-4DD9-96D7-C6A67B06EA2C}" type="presParOf" srcId="{DFAD8212-391D-4147-A480-A2DAA8447F54}" destId="{3C7A56C5-5461-45CB-BBE5-D1ADC37D3A17}" srcOrd="1" destOrd="0" presId="urn:microsoft.com/office/officeart/2018/2/layout/IconVerticalSolidList"/>
    <dgm:cxn modelId="{EA5D570F-54E7-4CB7-932F-E1E21C135861}" type="presParOf" srcId="{DFAD8212-391D-4147-A480-A2DAA8447F54}" destId="{08EBD717-954A-4BD9-A4EE-F0BC950703DA}" srcOrd="2" destOrd="0" presId="urn:microsoft.com/office/officeart/2018/2/layout/IconVerticalSolidList"/>
    <dgm:cxn modelId="{9EA8AFD2-D7D5-442A-9992-DF56645CCDCB}" type="presParOf" srcId="{DFAD8212-391D-4147-A480-A2DAA8447F54}" destId="{D688CEF3-50F1-41D5-AC1E-B92582E32FA1}" srcOrd="3" destOrd="0" presId="urn:microsoft.com/office/officeart/2018/2/layout/IconVerticalSolidList"/>
    <dgm:cxn modelId="{FE203FEA-D52E-4F78-8880-13A86B050DED}" type="presParOf" srcId="{A548A0C9-4D80-4C26-920A-6BB3E837F58B}" destId="{CE24CD2B-3C02-4370-9972-4A8C079449EE}" srcOrd="7" destOrd="0" presId="urn:microsoft.com/office/officeart/2018/2/layout/IconVerticalSolidList"/>
    <dgm:cxn modelId="{5415F83E-740C-49A3-9ACE-CC24A139CC48}" type="presParOf" srcId="{A548A0C9-4D80-4C26-920A-6BB3E837F58B}" destId="{701D3FD7-1BAA-4B4F-AC73-32F83A568F6B}" srcOrd="8" destOrd="0" presId="urn:microsoft.com/office/officeart/2018/2/layout/IconVerticalSolidList"/>
    <dgm:cxn modelId="{F813019F-0365-40C5-ACA3-63EBC082D7A6}" type="presParOf" srcId="{701D3FD7-1BAA-4B4F-AC73-32F83A568F6B}" destId="{184DF5D6-FA6D-4C7A-B0A3-6539E65301A1}" srcOrd="0" destOrd="0" presId="urn:microsoft.com/office/officeart/2018/2/layout/IconVerticalSolidList"/>
    <dgm:cxn modelId="{B5DA4A7B-23CF-46B7-9FFD-D64260C49FB8}" type="presParOf" srcId="{701D3FD7-1BAA-4B4F-AC73-32F83A568F6B}" destId="{A32BFE6B-5B61-476A-A766-73699A13D5D7}" srcOrd="1" destOrd="0" presId="urn:microsoft.com/office/officeart/2018/2/layout/IconVerticalSolidList"/>
    <dgm:cxn modelId="{A23577BC-B6AB-4B38-86B2-9A4AFA810A6B}" type="presParOf" srcId="{701D3FD7-1BAA-4B4F-AC73-32F83A568F6B}" destId="{659CE78A-BCB0-4A7D-A621-8CEBDEA122B6}" srcOrd="2" destOrd="0" presId="urn:microsoft.com/office/officeart/2018/2/layout/IconVerticalSolidList"/>
    <dgm:cxn modelId="{08B8A280-0D63-4699-9418-33E548AFB7AD}" type="presParOf" srcId="{701D3FD7-1BAA-4B4F-AC73-32F83A568F6B}" destId="{9DD5ED43-9F6F-45BE-8B58-DE6F789917F6}" srcOrd="3" destOrd="0" presId="urn:microsoft.com/office/officeart/2018/2/layout/IconVerticalSolidList"/>
    <dgm:cxn modelId="{6D599F96-D835-465D-B073-DF08BF86F252}" type="presParOf" srcId="{A548A0C9-4D80-4C26-920A-6BB3E837F58B}" destId="{2FDD6F1E-1739-412C-B0A4-EF1FAECEFB5D}" srcOrd="9" destOrd="0" presId="urn:microsoft.com/office/officeart/2018/2/layout/IconVerticalSolidList"/>
    <dgm:cxn modelId="{D6096E1A-7E80-4616-9295-F1558C015797}" type="presParOf" srcId="{A548A0C9-4D80-4C26-920A-6BB3E837F58B}" destId="{F8FF4F62-C3A1-4A92-A6DF-65F9820846DE}" srcOrd="10" destOrd="0" presId="urn:microsoft.com/office/officeart/2018/2/layout/IconVerticalSolidList"/>
    <dgm:cxn modelId="{84E5DDDD-396D-4D48-805F-30CA6E1DBF51}" type="presParOf" srcId="{F8FF4F62-C3A1-4A92-A6DF-65F9820846DE}" destId="{016DA86B-64E0-4A0E-9C39-1C984B6D7F48}" srcOrd="0" destOrd="0" presId="urn:microsoft.com/office/officeart/2018/2/layout/IconVerticalSolidList"/>
    <dgm:cxn modelId="{1B98CD73-F039-46CD-BA61-8F5CA57749DF}" type="presParOf" srcId="{F8FF4F62-C3A1-4A92-A6DF-65F9820846DE}" destId="{7BA388DB-F2BF-4214-9CF4-6625135C878F}" srcOrd="1" destOrd="0" presId="urn:microsoft.com/office/officeart/2018/2/layout/IconVerticalSolidList"/>
    <dgm:cxn modelId="{7CBA8086-A862-472E-AB84-475F19F28816}" type="presParOf" srcId="{F8FF4F62-C3A1-4A92-A6DF-65F9820846DE}" destId="{0F2B5FE7-8CCC-40CD-98F4-0C32E02896EC}" srcOrd="2" destOrd="0" presId="urn:microsoft.com/office/officeart/2018/2/layout/IconVerticalSolidList"/>
    <dgm:cxn modelId="{F478A278-11C9-4FC7-9ACB-1E739C8B9708}" type="presParOf" srcId="{F8FF4F62-C3A1-4A92-A6DF-65F9820846DE}" destId="{CE1B14FF-8373-4E1D-9CB3-7F5B3994A6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F9084-A3E3-4245-BCB0-59613F2AD155}"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E64173-3DFC-48BC-94FF-2343782BAAF8}">
      <dgm:prSet/>
      <dgm:spPr/>
      <dgm:t>
        <a:bodyPr/>
        <a:lstStyle/>
        <a:p>
          <a:r>
            <a:rPr lang="en-US" b="1" dirty="0"/>
            <a:t>Dental caries is the most common chronic disease of childhood</a:t>
          </a:r>
          <a:endParaRPr lang="en-US" dirty="0"/>
        </a:p>
      </dgm:t>
    </dgm:pt>
    <dgm:pt modelId="{839DF479-EE7C-4D15-9B3D-69DF24C1AA75}" type="parTrans" cxnId="{A6210E66-736C-4828-8AF6-36A61CD5338E}">
      <dgm:prSet/>
      <dgm:spPr/>
      <dgm:t>
        <a:bodyPr/>
        <a:lstStyle/>
        <a:p>
          <a:endParaRPr lang="en-US"/>
        </a:p>
      </dgm:t>
    </dgm:pt>
    <dgm:pt modelId="{D3F8A18C-FD1E-4B7B-96BF-C07FB8E521D2}" type="sibTrans" cxnId="{A6210E66-736C-4828-8AF6-36A61CD5338E}">
      <dgm:prSet/>
      <dgm:spPr/>
      <dgm:t>
        <a:bodyPr/>
        <a:lstStyle/>
        <a:p>
          <a:endParaRPr lang="en-US"/>
        </a:p>
      </dgm:t>
    </dgm:pt>
    <dgm:pt modelId="{93C8302C-6822-47B6-976B-637B004B5926}">
      <dgm:prSet/>
      <dgm:spPr/>
      <dgm:t>
        <a:bodyPr/>
        <a:lstStyle/>
        <a:p>
          <a:r>
            <a:rPr lang="en-US" b="1"/>
            <a:t>Periodontitis Disease (Deep Gum Disease) affects almost 50% of U.S. Adults</a:t>
          </a:r>
          <a:endParaRPr lang="en-US"/>
        </a:p>
      </dgm:t>
    </dgm:pt>
    <dgm:pt modelId="{6A1EFE71-C79F-4572-A685-1505013349B2}" type="parTrans" cxnId="{7F9B683D-F882-46AF-BE65-8FD68FC82898}">
      <dgm:prSet/>
      <dgm:spPr/>
      <dgm:t>
        <a:bodyPr/>
        <a:lstStyle/>
        <a:p>
          <a:endParaRPr lang="en-US"/>
        </a:p>
      </dgm:t>
    </dgm:pt>
    <dgm:pt modelId="{61672DBA-9BE0-49EF-B586-8B543D691CE4}" type="sibTrans" cxnId="{7F9B683D-F882-46AF-BE65-8FD68FC82898}">
      <dgm:prSet/>
      <dgm:spPr/>
      <dgm:t>
        <a:bodyPr/>
        <a:lstStyle/>
        <a:p>
          <a:endParaRPr lang="en-US"/>
        </a:p>
      </dgm:t>
    </dgm:pt>
    <dgm:pt modelId="{335BD4C4-393C-4386-B4ED-02879CC7FC70}">
      <dgm:prSet/>
      <dgm:spPr/>
      <dgm:t>
        <a:bodyPr/>
        <a:lstStyle/>
        <a:p>
          <a:r>
            <a:rPr lang="en-US" b="1" dirty="0"/>
            <a:t>50,000 cases of oral cancers are diagnosed annually in the U.S.</a:t>
          </a:r>
          <a:endParaRPr lang="en-US" dirty="0"/>
        </a:p>
      </dgm:t>
    </dgm:pt>
    <dgm:pt modelId="{16AE061C-DBDE-421C-94C8-CC8CE57F9CFD}" type="parTrans" cxnId="{8F8C44FC-253C-410E-9842-CB1B5D3AF347}">
      <dgm:prSet/>
      <dgm:spPr/>
      <dgm:t>
        <a:bodyPr/>
        <a:lstStyle/>
        <a:p>
          <a:endParaRPr lang="en-US"/>
        </a:p>
      </dgm:t>
    </dgm:pt>
    <dgm:pt modelId="{485344CF-B3F9-49D5-82DF-7D0269180B76}" type="sibTrans" cxnId="{8F8C44FC-253C-410E-9842-CB1B5D3AF347}">
      <dgm:prSet/>
      <dgm:spPr/>
      <dgm:t>
        <a:bodyPr/>
        <a:lstStyle/>
        <a:p>
          <a:endParaRPr lang="en-US"/>
        </a:p>
      </dgm:t>
    </dgm:pt>
    <dgm:pt modelId="{D1E36EC1-BFBF-4502-B50F-B3B6F437AE13}">
      <dgm:prSet/>
      <dgm:spPr/>
      <dgm:t>
        <a:bodyPr/>
        <a:lstStyle/>
        <a:p>
          <a:r>
            <a:rPr lang="en-US" b="1" u="none" dirty="0"/>
            <a:t>Tooth decay can be prevented!</a:t>
          </a:r>
        </a:p>
      </dgm:t>
    </dgm:pt>
    <dgm:pt modelId="{C7A7FA1A-0BE5-4BFC-94FB-CC8F93365ABC}" type="parTrans" cxnId="{C406D071-6E15-45E8-BACE-61E484B9DA49}">
      <dgm:prSet/>
      <dgm:spPr/>
      <dgm:t>
        <a:bodyPr/>
        <a:lstStyle/>
        <a:p>
          <a:endParaRPr lang="en-US"/>
        </a:p>
      </dgm:t>
    </dgm:pt>
    <dgm:pt modelId="{B34F1F10-E511-4709-8106-783D8F389B7D}" type="sibTrans" cxnId="{C406D071-6E15-45E8-BACE-61E484B9DA49}">
      <dgm:prSet/>
      <dgm:spPr/>
      <dgm:t>
        <a:bodyPr/>
        <a:lstStyle/>
        <a:p>
          <a:endParaRPr lang="en-US"/>
        </a:p>
      </dgm:t>
    </dgm:pt>
    <dgm:pt modelId="{1966D101-371F-48F1-BAD0-FA12718D9983}" type="pres">
      <dgm:prSet presAssocID="{456F9084-A3E3-4245-BCB0-59613F2AD155}" presName="root" presStyleCnt="0">
        <dgm:presLayoutVars>
          <dgm:dir/>
          <dgm:resizeHandles val="exact"/>
        </dgm:presLayoutVars>
      </dgm:prSet>
      <dgm:spPr/>
    </dgm:pt>
    <dgm:pt modelId="{F4890BF8-4B7C-4F52-9013-67BED322D6A2}" type="pres">
      <dgm:prSet presAssocID="{456F9084-A3E3-4245-BCB0-59613F2AD155}" presName="container" presStyleCnt="0">
        <dgm:presLayoutVars>
          <dgm:dir/>
          <dgm:resizeHandles val="exact"/>
        </dgm:presLayoutVars>
      </dgm:prSet>
      <dgm:spPr/>
    </dgm:pt>
    <dgm:pt modelId="{722B59A9-37BA-4C79-B564-E6BCFC822DA8}" type="pres">
      <dgm:prSet presAssocID="{7DE64173-3DFC-48BC-94FF-2343782BAAF8}" presName="compNode" presStyleCnt="0"/>
      <dgm:spPr/>
    </dgm:pt>
    <dgm:pt modelId="{477FF6B7-C063-47A6-B758-35CE12B0041A}" type="pres">
      <dgm:prSet presAssocID="{7DE64173-3DFC-48BC-94FF-2343782BAAF8}" presName="iconBgRect" presStyleLbl="bgShp" presStyleIdx="0" presStyleCnt="4"/>
      <dgm:spPr/>
    </dgm:pt>
    <dgm:pt modelId="{A1A14947-1839-48AB-B1E9-934B3C8CB34A}" type="pres">
      <dgm:prSet presAssocID="{7DE64173-3DFC-48BC-94FF-2343782BAA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1417FF93-CFF8-4D91-9335-7F55B22CDBFB}" type="pres">
      <dgm:prSet presAssocID="{7DE64173-3DFC-48BC-94FF-2343782BAAF8}" presName="spaceRect" presStyleCnt="0"/>
      <dgm:spPr/>
    </dgm:pt>
    <dgm:pt modelId="{C6B1C6E9-8CF5-4D5C-8D95-F4D556F8366C}" type="pres">
      <dgm:prSet presAssocID="{7DE64173-3DFC-48BC-94FF-2343782BAAF8}" presName="textRect" presStyleLbl="revTx" presStyleIdx="0" presStyleCnt="4">
        <dgm:presLayoutVars>
          <dgm:chMax val="1"/>
          <dgm:chPref val="1"/>
        </dgm:presLayoutVars>
      </dgm:prSet>
      <dgm:spPr/>
    </dgm:pt>
    <dgm:pt modelId="{D558044D-9995-4175-A6EA-27495C26452C}" type="pres">
      <dgm:prSet presAssocID="{D3F8A18C-FD1E-4B7B-96BF-C07FB8E521D2}" presName="sibTrans" presStyleLbl="sibTrans2D1" presStyleIdx="0" presStyleCnt="0"/>
      <dgm:spPr/>
    </dgm:pt>
    <dgm:pt modelId="{94489B85-9FC9-4629-9CF5-C6CC0742A3CD}" type="pres">
      <dgm:prSet presAssocID="{93C8302C-6822-47B6-976B-637B004B5926}" presName="compNode" presStyleCnt="0"/>
      <dgm:spPr/>
    </dgm:pt>
    <dgm:pt modelId="{25A18279-D157-48BE-82EC-F7AB3F3A3065}" type="pres">
      <dgm:prSet presAssocID="{93C8302C-6822-47B6-976B-637B004B5926}" presName="iconBgRect" presStyleLbl="bgShp" presStyleIdx="1" presStyleCnt="4"/>
      <dgm:spPr/>
    </dgm:pt>
    <dgm:pt modelId="{EEAA9E66-7DDA-4770-8A67-A9A42C24EA91}" type="pres">
      <dgm:prSet presAssocID="{93C8302C-6822-47B6-976B-637B004B59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NA"/>
        </a:ext>
      </dgm:extLst>
    </dgm:pt>
    <dgm:pt modelId="{C83C4922-0102-421F-944C-1AA1425DA1AB}" type="pres">
      <dgm:prSet presAssocID="{93C8302C-6822-47B6-976B-637B004B5926}" presName="spaceRect" presStyleCnt="0"/>
      <dgm:spPr/>
    </dgm:pt>
    <dgm:pt modelId="{4BF354FB-F015-474D-B74A-B923399C799A}" type="pres">
      <dgm:prSet presAssocID="{93C8302C-6822-47B6-976B-637B004B5926}" presName="textRect" presStyleLbl="revTx" presStyleIdx="1" presStyleCnt="4">
        <dgm:presLayoutVars>
          <dgm:chMax val="1"/>
          <dgm:chPref val="1"/>
        </dgm:presLayoutVars>
      </dgm:prSet>
      <dgm:spPr/>
    </dgm:pt>
    <dgm:pt modelId="{9BFAEF4E-034B-4DEE-92CA-790A25B3C1DE}" type="pres">
      <dgm:prSet presAssocID="{61672DBA-9BE0-49EF-B586-8B543D691CE4}" presName="sibTrans" presStyleLbl="sibTrans2D1" presStyleIdx="0" presStyleCnt="0"/>
      <dgm:spPr/>
    </dgm:pt>
    <dgm:pt modelId="{F41B3408-7D93-4BDC-B255-DF410350F06B}" type="pres">
      <dgm:prSet presAssocID="{335BD4C4-393C-4386-B4ED-02879CC7FC70}" presName="compNode" presStyleCnt="0"/>
      <dgm:spPr/>
    </dgm:pt>
    <dgm:pt modelId="{604D7DCE-1094-4887-96BB-B2236FEB5B13}" type="pres">
      <dgm:prSet presAssocID="{335BD4C4-393C-4386-B4ED-02879CC7FC70}" presName="iconBgRect" presStyleLbl="bgShp" presStyleIdx="2" presStyleCnt="4"/>
      <dgm:spPr/>
    </dgm:pt>
    <dgm:pt modelId="{BC2F0268-ECC2-4F6E-A8CD-D80698125924}" type="pres">
      <dgm:prSet presAssocID="{335BD4C4-393C-4386-B4ED-02879CC7FC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3AB6F670-3692-427C-9509-7CB21F173E1E}" type="pres">
      <dgm:prSet presAssocID="{335BD4C4-393C-4386-B4ED-02879CC7FC70}" presName="spaceRect" presStyleCnt="0"/>
      <dgm:spPr/>
    </dgm:pt>
    <dgm:pt modelId="{F9E8AD01-23A7-414F-9647-69159284BBA3}" type="pres">
      <dgm:prSet presAssocID="{335BD4C4-393C-4386-B4ED-02879CC7FC70}" presName="textRect" presStyleLbl="revTx" presStyleIdx="2" presStyleCnt="4">
        <dgm:presLayoutVars>
          <dgm:chMax val="1"/>
          <dgm:chPref val="1"/>
        </dgm:presLayoutVars>
      </dgm:prSet>
      <dgm:spPr/>
    </dgm:pt>
    <dgm:pt modelId="{6601F5A2-9969-4DCD-8A34-551FF99BC2A2}" type="pres">
      <dgm:prSet presAssocID="{485344CF-B3F9-49D5-82DF-7D0269180B76}" presName="sibTrans" presStyleLbl="sibTrans2D1" presStyleIdx="0" presStyleCnt="0"/>
      <dgm:spPr/>
    </dgm:pt>
    <dgm:pt modelId="{35B3C03C-BFDC-4510-A984-74833B3AF139}" type="pres">
      <dgm:prSet presAssocID="{D1E36EC1-BFBF-4502-B50F-B3B6F437AE13}" presName="compNode" presStyleCnt="0"/>
      <dgm:spPr/>
    </dgm:pt>
    <dgm:pt modelId="{D80C188A-770A-4122-A32D-D4A2BB8D4482}" type="pres">
      <dgm:prSet presAssocID="{D1E36EC1-BFBF-4502-B50F-B3B6F437AE13}" presName="iconBgRect" presStyleLbl="bgShp" presStyleIdx="3" presStyleCnt="4"/>
      <dgm:spPr/>
    </dgm:pt>
    <dgm:pt modelId="{3CD156E5-5B8B-44AA-B9BC-A6A52FEF0E9D}" type="pres">
      <dgm:prSet presAssocID="{D1E36EC1-BFBF-4502-B50F-B3B6F437AE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thbrush"/>
        </a:ext>
      </dgm:extLst>
    </dgm:pt>
    <dgm:pt modelId="{65268D79-2A72-47A2-BBCC-64AF4748BE01}" type="pres">
      <dgm:prSet presAssocID="{D1E36EC1-BFBF-4502-B50F-B3B6F437AE13}" presName="spaceRect" presStyleCnt="0"/>
      <dgm:spPr/>
    </dgm:pt>
    <dgm:pt modelId="{1A8AC0FD-760B-4351-B4AE-E26F92584A38}" type="pres">
      <dgm:prSet presAssocID="{D1E36EC1-BFBF-4502-B50F-B3B6F437AE13}" presName="textRect" presStyleLbl="revTx" presStyleIdx="3" presStyleCnt="4">
        <dgm:presLayoutVars>
          <dgm:chMax val="1"/>
          <dgm:chPref val="1"/>
        </dgm:presLayoutVars>
      </dgm:prSet>
      <dgm:spPr/>
    </dgm:pt>
  </dgm:ptLst>
  <dgm:cxnLst>
    <dgm:cxn modelId="{012F4622-9320-49A8-AA25-07D09442C203}" type="presOf" srcId="{D1E36EC1-BFBF-4502-B50F-B3B6F437AE13}" destId="{1A8AC0FD-760B-4351-B4AE-E26F92584A38}" srcOrd="0" destOrd="0" presId="urn:microsoft.com/office/officeart/2018/2/layout/IconCircleList"/>
    <dgm:cxn modelId="{67EA9727-1B3B-48F1-9CFA-80ACF3295839}" type="presOf" srcId="{61672DBA-9BE0-49EF-B586-8B543D691CE4}" destId="{9BFAEF4E-034B-4DEE-92CA-790A25B3C1DE}" srcOrd="0" destOrd="0" presId="urn:microsoft.com/office/officeart/2018/2/layout/IconCircleList"/>
    <dgm:cxn modelId="{0F7C8C3B-03E4-4FFF-91AF-33B5E8AE5D19}" type="presOf" srcId="{7DE64173-3DFC-48BC-94FF-2343782BAAF8}" destId="{C6B1C6E9-8CF5-4D5C-8D95-F4D556F8366C}" srcOrd="0" destOrd="0" presId="urn:microsoft.com/office/officeart/2018/2/layout/IconCircleList"/>
    <dgm:cxn modelId="{7F9B683D-F882-46AF-BE65-8FD68FC82898}" srcId="{456F9084-A3E3-4245-BCB0-59613F2AD155}" destId="{93C8302C-6822-47B6-976B-637B004B5926}" srcOrd="1" destOrd="0" parTransId="{6A1EFE71-C79F-4572-A685-1505013349B2}" sibTransId="{61672DBA-9BE0-49EF-B586-8B543D691CE4}"/>
    <dgm:cxn modelId="{A6210E66-736C-4828-8AF6-36A61CD5338E}" srcId="{456F9084-A3E3-4245-BCB0-59613F2AD155}" destId="{7DE64173-3DFC-48BC-94FF-2343782BAAF8}" srcOrd="0" destOrd="0" parTransId="{839DF479-EE7C-4D15-9B3D-69DF24C1AA75}" sibTransId="{D3F8A18C-FD1E-4B7B-96BF-C07FB8E521D2}"/>
    <dgm:cxn modelId="{C406D071-6E15-45E8-BACE-61E484B9DA49}" srcId="{456F9084-A3E3-4245-BCB0-59613F2AD155}" destId="{D1E36EC1-BFBF-4502-B50F-B3B6F437AE13}" srcOrd="3" destOrd="0" parTransId="{C7A7FA1A-0BE5-4BFC-94FB-CC8F93365ABC}" sibTransId="{B34F1F10-E511-4709-8106-783D8F389B7D}"/>
    <dgm:cxn modelId="{E10CA774-3E19-4A4A-820F-99B797A7CF9B}" type="presOf" srcId="{456F9084-A3E3-4245-BCB0-59613F2AD155}" destId="{1966D101-371F-48F1-BAD0-FA12718D9983}" srcOrd="0" destOrd="0" presId="urn:microsoft.com/office/officeart/2018/2/layout/IconCircleList"/>
    <dgm:cxn modelId="{08E0F29A-1EC4-4EAB-B12A-3557AA6B8DCE}" type="presOf" srcId="{335BD4C4-393C-4386-B4ED-02879CC7FC70}" destId="{F9E8AD01-23A7-414F-9647-69159284BBA3}" srcOrd="0" destOrd="0" presId="urn:microsoft.com/office/officeart/2018/2/layout/IconCircleList"/>
    <dgm:cxn modelId="{E821A19E-BEE1-4AA5-8D0F-81E737543105}" type="presOf" srcId="{D3F8A18C-FD1E-4B7B-96BF-C07FB8E521D2}" destId="{D558044D-9995-4175-A6EA-27495C26452C}" srcOrd="0" destOrd="0" presId="urn:microsoft.com/office/officeart/2018/2/layout/IconCircleList"/>
    <dgm:cxn modelId="{728762B0-ABCF-41D4-BFA7-1F33024F88BB}" type="presOf" srcId="{485344CF-B3F9-49D5-82DF-7D0269180B76}" destId="{6601F5A2-9969-4DCD-8A34-551FF99BC2A2}" srcOrd="0" destOrd="0" presId="urn:microsoft.com/office/officeart/2018/2/layout/IconCircleList"/>
    <dgm:cxn modelId="{A6D08DD7-775C-4F6F-B481-742C1BB5D808}" type="presOf" srcId="{93C8302C-6822-47B6-976B-637B004B5926}" destId="{4BF354FB-F015-474D-B74A-B923399C799A}" srcOrd="0" destOrd="0" presId="urn:microsoft.com/office/officeart/2018/2/layout/IconCircleList"/>
    <dgm:cxn modelId="{8F8C44FC-253C-410E-9842-CB1B5D3AF347}" srcId="{456F9084-A3E3-4245-BCB0-59613F2AD155}" destId="{335BD4C4-393C-4386-B4ED-02879CC7FC70}" srcOrd="2" destOrd="0" parTransId="{16AE061C-DBDE-421C-94C8-CC8CE57F9CFD}" sibTransId="{485344CF-B3F9-49D5-82DF-7D0269180B76}"/>
    <dgm:cxn modelId="{D9462CC6-350A-4E02-8E39-498760FBE8F8}" type="presParOf" srcId="{1966D101-371F-48F1-BAD0-FA12718D9983}" destId="{F4890BF8-4B7C-4F52-9013-67BED322D6A2}" srcOrd="0" destOrd="0" presId="urn:microsoft.com/office/officeart/2018/2/layout/IconCircleList"/>
    <dgm:cxn modelId="{F9399BEC-B99F-4A74-AE75-0D535ED9179E}" type="presParOf" srcId="{F4890BF8-4B7C-4F52-9013-67BED322D6A2}" destId="{722B59A9-37BA-4C79-B564-E6BCFC822DA8}" srcOrd="0" destOrd="0" presId="urn:microsoft.com/office/officeart/2018/2/layout/IconCircleList"/>
    <dgm:cxn modelId="{A29E2269-2512-4A2A-A4C2-72338D84694E}" type="presParOf" srcId="{722B59A9-37BA-4C79-B564-E6BCFC822DA8}" destId="{477FF6B7-C063-47A6-B758-35CE12B0041A}" srcOrd="0" destOrd="0" presId="urn:microsoft.com/office/officeart/2018/2/layout/IconCircleList"/>
    <dgm:cxn modelId="{8AE0D496-A31B-4620-B661-BE844AA17629}" type="presParOf" srcId="{722B59A9-37BA-4C79-B564-E6BCFC822DA8}" destId="{A1A14947-1839-48AB-B1E9-934B3C8CB34A}" srcOrd="1" destOrd="0" presId="urn:microsoft.com/office/officeart/2018/2/layout/IconCircleList"/>
    <dgm:cxn modelId="{4E5132AF-E109-477F-B417-87D922E34FFA}" type="presParOf" srcId="{722B59A9-37BA-4C79-B564-E6BCFC822DA8}" destId="{1417FF93-CFF8-4D91-9335-7F55B22CDBFB}" srcOrd="2" destOrd="0" presId="urn:microsoft.com/office/officeart/2018/2/layout/IconCircleList"/>
    <dgm:cxn modelId="{005CEA06-ACDC-446B-AC20-5CB23B8C23CE}" type="presParOf" srcId="{722B59A9-37BA-4C79-B564-E6BCFC822DA8}" destId="{C6B1C6E9-8CF5-4D5C-8D95-F4D556F8366C}" srcOrd="3" destOrd="0" presId="urn:microsoft.com/office/officeart/2018/2/layout/IconCircleList"/>
    <dgm:cxn modelId="{080F63D4-F55F-4A23-81B1-B053E598F9B7}" type="presParOf" srcId="{F4890BF8-4B7C-4F52-9013-67BED322D6A2}" destId="{D558044D-9995-4175-A6EA-27495C26452C}" srcOrd="1" destOrd="0" presId="urn:microsoft.com/office/officeart/2018/2/layout/IconCircleList"/>
    <dgm:cxn modelId="{07CE678A-782B-479D-A27F-AEBFE8757CD0}" type="presParOf" srcId="{F4890BF8-4B7C-4F52-9013-67BED322D6A2}" destId="{94489B85-9FC9-4629-9CF5-C6CC0742A3CD}" srcOrd="2" destOrd="0" presId="urn:microsoft.com/office/officeart/2018/2/layout/IconCircleList"/>
    <dgm:cxn modelId="{0BE0F806-D85B-488F-BD8B-B3A8436E5E1B}" type="presParOf" srcId="{94489B85-9FC9-4629-9CF5-C6CC0742A3CD}" destId="{25A18279-D157-48BE-82EC-F7AB3F3A3065}" srcOrd="0" destOrd="0" presId="urn:microsoft.com/office/officeart/2018/2/layout/IconCircleList"/>
    <dgm:cxn modelId="{CA0D4E97-89C4-4063-94DD-FE0683DA3336}" type="presParOf" srcId="{94489B85-9FC9-4629-9CF5-C6CC0742A3CD}" destId="{EEAA9E66-7DDA-4770-8A67-A9A42C24EA91}" srcOrd="1" destOrd="0" presId="urn:microsoft.com/office/officeart/2018/2/layout/IconCircleList"/>
    <dgm:cxn modelId="{B6316BAB-DC51-43F4-8BE2-29C2CF802557}" type="presParOf" srcId="{94489B85-9FC9-4629-9CF5-C6CC0742A3CD}" destId="{C83C4922-0102-421F-944C-1AA1425DA1AB}" srcOrd="2" destOrd="0" presId="urn:microsoft.com/office/officeart/2018/2/layout/IconCircleList"/>
    <dgm:cxn modelId="{2D4A6620-8B7C-446F-B37B-55F23371CCA4}" type="presParOf" srcId="{94489B85-9FC9-4629-9CF5-C6CC0742A3CD}" destId="{4BF354FB-F015-474D-B74A-B923399C799A}" srcOrd="3" destOrd="0" presId="urn:microsoft.com/office/officeart/2018/2/layout/IconCircleList"/>
    <dgm:cxn modelId="{352A5306-1786-4516-9214-FD0D8C3DBBD0}" type="presParOf" srcId="{F4890BF8-4B7C-4F52-9013-67BED322D6A2}" destId="{9BFAEF4E-034B-4DEE-92CA-790A25B3C1DE}" srcOrd="3" destOrd="0" presId="urn:microsoft.com/office/officeart/2018/2/layout/IconCircleList"/>
    <dgm:cxn modelId="{A429DF8D-DC77-4928-8FCB-1724FE48C887}" type="presParOf" srcId="{F4890BF8-4B7C-4F52-9013-67BED322D6A2}" destId="{F41B3408-7D93-4BDC-B255-DF410350F06B}" srcOrd="4" destOrd="0" presId="urn:microsoft.com/office/officeart/2018/2/layout/IconCircleList"/>
    <dgm:cxn modelId="{DFAC34E8-46E6-4B7E-AD88-D17BA14109A9}" type="presParOf" srcId="{F41B3408-7D93-4BDC-B255-DF410350F06B}" destId="{604D7DCE-1094-4887-96BB-B2236FEB5B13}" srcOrd="0" destOrd="0" presId="urn:microsoft.com/office/officeart/2018/2/layout/IconCircleList"/>
    <dgm:cxn modelId="{CB56D3E6-A846-40A5-963F-321CF78749D4}" type="presParOf" srcId="{F41B3408-7D93-4BDC-B255-DF410350F06B}" destId="{BC2F0268-ECC2-4F6E-A8CD-D80698125924}" srcOrd="1" destOrd="0" presId="urn:microsoft.com/office/officeart/2018/2/layout/IconCircleList"/>
    <dgm:cxn modelId="{CAC75BF0-6456-46F7-AC93-F56E5AD9C621}" type="presParOf" srcId="{F41B3408-7D93-4BDC-B255-DF410350F06B}" destId="{3AB6F670-3692-427C-9509-7CB21F173E1E}" srcOrd="2" destOrd="0" presId="urn:microsoft.com/office/officeart/2018/2/layout/IconCircleList"/>
    <dgm:cxn modelId="{4F5ECC59-2404-418C-9871-852B8A7A9749}" type="presParOf" srcId="{F41B3408-7D93-4BDC-B255-DF410350F06B}" destId="{F9E8AD01-23A7-414F-9647-69159284BBA3}" srcOrd="3" destOrd="0" presId="urn:microsoft.com/office/officeart/2018/2/layout/IconCircleList"/>
    <dgm:cxn modelId="{6ED9C070-FB4B-4404-9176-DDA5D07BD04D}" type="presParOf" srcId="{F4890BF8-4B7C-4F52-9013-67BED322D6A2}" destId="{6601F5A2-9969-4DCD-8A34-551FF99BC2A2}" srcOrd="5" destOrd="0" presId="urn:microsoft.com/office/officeart/2018/2/layout/IconCircleList"/>
    <dgm:cxn modelId="{B26C977A-0F9B-4E4B-98A0-775543225656}" type="presParOf" srcId="{F4890BF8-4B7C-4F52-9013-67BED322D6A2}" destId="{35B3C03C-BFDC-4510-A984-74833B3AF139}" srcOrd="6" destOrd="0" presId="urn:microsoft.com/office/officeart/2018/2/layout/IconCircleList"/>
    <dgm:cxn modelId="{5CAFFD3F-F212-49F4-84C4-7E0A595DE23F}" type="presParOf" srcId="{35B3C03C-BFDC-4510-A984-74833B3AF139}" destId="{D80C188A-770A-4122-A32D-D4A2BB8D4482}" srcOrd="0" destOrd="0" presId="urn:microsoft.com/office/officeart/2018/2/layout/IconCircleList"/>
    <dgm:cxn modelId="{F94E868A-BA5D-4EA2-825F-23425FD2BF2B}" type="presParOf" srcId="{35B3C03C-BFDC-4510-A984-74833B3AF139}" destId="{3CD156E5-5B8B-44AA-B9BC-A6A52FEF0E9D}" srcOrd="1" destOrd="0" presId="urn:microsoft.com/office/officeart/2018/2/layout/IconCircleList"/>
    <dgm:cxn modelId="{AC7498B3-6C0C-492A-BD42-AC81E3373676}" type="presParOf" srcId="{35B3C03C-BFDC-4510-A984-74833B3AF139}" destId="{65268D79-2A72-47A2-BBCC-64AF4748BE01}" srcOrd="2" destOrd="0" presId="urn:microsoft.com/office/officeart/2018/2/layout/IconCircleList"/>
    <dgm:cxn modelId="{78263326-4A16-41E8-914A-8C27942C6666}" type="presParOf" srcId="{35B3C03C-BFDC-4510-A984-74833B3AF139}" destId="{1A8AC0FD-760B-4351-B4AE-E26F92584A3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9CB791-5867-4DE3-96E5-A9E085A7F79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114FCB2-965B-4987-9407-E3BE3D0BEF1A}">
      <dgm:prSet/>
      <dgm:spPr/>
      <dgm:t>
        <a:bodyPr/>
        <a:lstStyle/>
        <a:p>
          <a:pPr>
            <a:lnSpc>
              <a:spcPct val="100000"/>
            </a:lnSpc>
          </a:pPr>
          <a:r>
            <a:rPr lang="en-US" b="1" dirty="0"/>
            <a:t>Gingivitis – Inflamed gums: red, swollen and bleeding caused by plaque or hormonal changes.</a:t>
          </a:r>
        </a:p>
      </dgm:t>
    </dgm:pt>
    <dgm:pt modelId="{08AE382B-3C76-4BD6-BB3D-70EA6547365E}" type="parTrans" cxnId="{74413429-375E-4714-9F15-C3E01AB3A683}">
      <dgm:prSet/>
      <dgm:spPr/>
      <dgm:t>
        <a:bodyPr/>
        <a:lstStyle/>
        <a:p>
          <a:endParaRPr lang="en-US"/>
        </a:p>
      </dgm:t>
    </dgm:pt>
    <dgm:pt modelId="{54429A1D-920A-4D32-B3EE-54D7CA65EF29}" type="sibTrans" cxnId="{74413429-375E-4714-9F15-C3E01AB3A683}">
      <dgm:prSet/>
      <dgm:spPr/>
      <dgm:t>
        <a:bodyPr/>
        <a:lstStyle/>
        <a:p>
          <a:endParaRPr lang="en-US"/>
        </a:p>
      </dgm:t>
    </dgm:pt>
    <dgm:pt modelId="{C04A6689-5AE1-4361-B6BB-14E3A09A3741}">
      <dgm:prSet/>
      <dgm:spPr/>
      <dgm:t>
        <a:bodyPr/>
        <a:lstStyle/>
        <a:p>
          <a:pPr>
            <a:lnSpc>
              <a:spcPct val="100000"/>
            </a:lnSpc>
          </a:pPr>
          <a:r>
            <a:rPr lang="en-US" b="1" dirty="0"/>
            <a:t>Periodontitis – Chronic gum disease that may lead to permanent bone loss and tooth mobility.</a:t>
          </a:r>
        </a:p>
      </dgm:t>
    </dgm:pt>
    <dgm:pt modelId="{C39E82BE-F4A2-42A6-8A54-5C32DC07BC28}" type="parTrans" cxnId="{5178F436-5BE0-4FE1-B5E6-81B40926536A}">
      <dgm:prSet/>
      <dgm:spPr/>
      <dgm:t>
        <a:bodyPr/>
        <a:lstStyle/>
        <a:p>
          <a:endParaRPr lang="en-US"/>
        </a:p>
      </dgm:t>
    </dgm:pt>
    <dgm:pt modelId="{DB08E200-9819-4804-9B80-4615CAEE694D}" type="sibTrans" cxnId="{5178F436-5BE0-4FE1-B5E6-81B40926536A}">
      <dgm:prSet/>
      <dgm:spPr/>
      <dgm:t>
        <a:bodyPr/>
        <a:lstStyle/>
        <a:p>
          <a:endParaRPr lang="en-US"/>
        </a:p>
      </dgm:t>
    </dgm:pt>
    <dgm:pt modelId="{CBB2ECE5-2F05-44C7-9B65-532B79E9B7A0}">
      <dgm:prSet/>
      <dgm:spPr/>
      <dgm:t>
        <a:bodyPr/>
        <a:lstStyle/>
        <a:p>
          <a:pPr>
            <a:lnSpc>
              <a:spcPct val="100000"/>
            </a:lnSpc>
          </a:pPr>
          <a:r>
            <a:rPr lang="en-US" b="1" dirty="0"/>
            <a:t>Substance use and abuse – Severe alcohol and drug usage can increase tooth decay, risk of certain oral cancers and permanent tooth loss.</a:t>
          </a:r>
        </a:p>
      </dgm:t>
    </dgm:pt>
    <dgm:pt modelId="{AE20EF76-0A7D-405B-B3F7-60C1A8B95087}" type="parTrans" cxnId="{E82D760A-C1B5-4D58-B232-72F2303CCCCC}">
      <dgm:prSet/>
      <dgm:spPr/>
      <dgm:t>
        <a:bodyPr/>
        <a:lstStyle/>
        <a:p>
          <a:endParaRPr lang="en-US"/>
        </a:p>
      </dgm:t>
    </dgm:pt>
    <dgm:pt modelId="{E0E6BA3D-5131-48DA-82F3-8CB3D943D716}" type="sibTrans" cxnId="{E82D760A-C1B5-4D58-B232-72F2303CCCCC}">
      <dgm:prSet/>
      <dgm:spPr/>
      <dgm:t>
        <a:bodyPr/>
        <a:lstStyle/>
        <a:p>
          <a:endParaRPr lang="en-US"/>
        </a:p>
      </dgm:t>
    </dgm:pt>
    <dgm:pt modelId="{02E0F051-8707-4D59-8843-F13D264270A7}">
      <dgm:prSet/>
      <dgm:spPr/>
      <dgm:t>
        <a:bodyPr/>
        <a:lstStyle/>
        <a:p>
          <a:pPr>
            <a:lnSpc>
              <a:spcPct val="100000"/>
            </a:lnSpc>
          </a:pPr>
          <a:r>
            <a:rPr lang="en-US" b="1" dirty="0"/>
            <a:t>Oral cancer </a:t>
          </a:r>
          <a:r>
            <a:rPr lang="en-US" b="0" dirty="0"/>
            <a:t>-</a:t>
          </a:r>
          <a:r>
            <a:rPr lang="en-US" b="1" dirty="0"/>
            <a:t> Early signs may include a sore, color change of oral tissue, pain or lump. Can occur with no risk factors, however often associated with tobacco use. </a:t>
          </a:r>
        </a:p>
      </dgm:t>
    </dgm:pt>
    <dgm:pt modelId="{4C6E7BA5-A281-4BE4-BF28-DBC22DC0BB74}" type="parTrans" cxnId="{70F5F2A7-0CAC-4C70-925C-F47390CAD0D3}">
      <dgm:prSet/>
      <dgm:spPr/>
      <dgm:t>
        <a:bodyPr/>
        <a:lstStyle/>
        <a:p>
          <a:endParaRPr lang="en-US"/>
        </a:p>
      </dgm:t>
    </dgm:pt>
    <dgm:pt modelId="{35449B9C-C23F-4DBC-8220-9FB09DC69459}" type="sibTrans" cxnId="{70F5F2A7-0CAC-4C70-925C-F47390CAD0D3}">
      <dgm:prSet/>
      <dgm:spPr/>
      <dgm:t>
        <a:bodyPr/>
        <a:lstStyle/>
        <a:p>
          <a:endParaRPr lang="en-US"/>
        </a:p>
      </dgm:t>
    </dgm:pt>
    <dgm:pt modelId="{C15507B2-26D2-4CAB-9E17-10A8C818B542}" type="pres">
      <dgm:prSet presAssocID="{FF9CB791-5867-4DE3-96E5-A9E085A7F792}" presName="root" presStyleCnt="0">
        <dgm:presLayoutVars>
          <dgm:dir/>
          <dgm:resizeHandles val="exact"/>
        </dgm:presLayoutVars>
      </dgm:prSet>
      <dgm:spPr/>
    </dgm:pt>
    <dgm:pt modelId="{7A05E47E-AF82-48D1-B134-9D730212CC05}" type="pres">
      <dgm:prSet presAssocID="{B114FCB2-965B-4987-9407-E3BE3D0BEF1A}" presName="compNode" presStyleCnt="0"/>
      <dgm:spPr/>
    </dgm:pt>
    <dgm:pt modelId="{240BBE02-637E-4A59-BB44-F4D2CDF574B9}" type="pres">
      <dgm:prSet presAssocID="{B114FCB2-965B-4987-9407-E3BE3D0BEF1A}" presName="bgRect" presStyleLbl="bgShp" presStyleIdx="0" presStyleCnt="4"/>
      <dgm:spPr/>
    </dgm:pt>
    <dgm:pt modelId="{3D7C59A4-A13C-407D-9706-F89AE616134C}" type="pres">
      <dgm:prSet presAssocID="{B114FCB2-965B-4987-9407-E3BE3D0BEF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oothbrush"/>
        </a:ext>
      </dgm:extLst>
    </dgm:pt>
    <dgm:pt modelId="{FE70E2B5-B938-410E-BF2A-A3E33D4122C5}" type="pres">
      <dgm:prSet presAssocID="{B114FCB2-965B-4987-9407-E3BE3D0BEF1A}" presName="spaceRect" presStyleCnt="0"/>
      <dgm:spPr/>
    </dgm:pt>
    <dgm:pt modelId="{2EE80718-D5EA-46AB-B8EC-19D329CFC6EA}" type="pres">
      <dgm:prSet presAssocID="{B114FCB2-965B-4987-9407-E3BE3D0BEF1A}" presName="parTx" presStyleLbl="revTx" presStyleIdx="0" presStyleCnt="4">
        <dgm:presLayoutVars>
          <dgm:chMax val="0"/>
          <dgm:chPref val="0"/>
        </dgm:presLayoutVars>
      </dgm:prSet>
      <dgm:spPr/>
    </dgm:pt>
    <dgm:pt modelId="{F6FEA1B4-B578-434C-BCCE-7EB6E96B2E67}" type="pres">
      <dgm:prSet presAssocID="{54429A1D-920A-4D32-B3EE-54D7CA65EF29}" presName="sibTrans" presStyleCnt="0"/>
      <dgm:spPr/>
    </dgm:pt>
    <dgm:pt modelId="{91EF68C6-0D20-4F95-88EF-9CDFAF621C9F}" type="pres">
      <dgm:prSet presAssocID="{C04A6689-5AE1-4361-B6BB-14E3A09A3741}" presName="compNode" presStyleCnt="0"/>
      <dgm:spPr/>
    </dgm:pt>
    <dgm:pt modelId="{C4192FBB-FE7B-46B1-B4CF-C439E7B9B0AC}" type="pres">
      <dgm:prSet presAssocID="{C04A6689-5AE1-4361-B6BB-14E3A09A3741}" presName="bgRect" presStyleLbl="bgShp" presStyleIdx="1" presStyleCnt="4"/>
      <dgm:spPr/>
    </dgm:pt>
    <dgm:pt modelId="{BED77610-95DC-44A9-AF34-5D64E165A163}" type="pres">
      <dgm:prSet presAssocID="{C04A6689-5AE1-4361-B6BB-14E3A09A37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ooth"/>
        </a:ext>
      </dgm:extLst>
    </dgm:pt>
    <dgm:pt modelId="{EEE0B722-F256-495D-8567-F145638D3E49}" type="pres">
      <dgm:prSet presAssocID="{C04A6689-5AE1-4361-B6BB-14E3A09A3741}" presName="spaceRect" presStyleCnt="0"/>
      <dgm:spPr/>
    </dgm:pt>
    <dgm:pt modelId="{8856E863-92C6-4832-9615-1E1FCA68C3DB}" type="pres">
      <dgm:prSet presAssocID="{C04A6689-5AE1-4361-B6BB-14E3A09A3741}" presName="parTx" presStyleLbl="revTx" presStyleIdx="1" presStyleCnt="4" custScaleY="129479">
        <dgm:presLayoutVars>
          <dgm:chMax val="0"/>
          <dgm:chPref val="0"/>
        </dgm:presLayoutVars>
      </dgm:prSet>
      <dgm:spPr/>
    </dgm:pt>
    <dgm:pt modelId="{5FBF791D-8477-4FE9-B2B1-F24E7397AC75}" type="pres">
      <dgm:prSet presAssocID="{DB08E200-9819-4804-9B80-4615CAEE694D}" presName="sibTrans" presStyleCnt="0"/>
      <dgm:spPr/>
    </dgm:pt>
    <dgm:pt modelId="{080D395E-A097-41C3-8F31-BD82A740D77B}" type="pres">
      <dgm:prSet presAssocID="{CBB2ECE5-2F05-44C7-9B65-532B79E9B7A0}" presName="compNode" presStyleCnt="0"/>
      <dgm:spPr/>
    </dgm:pt>
    <dgm:pt modelId="{1BBC6785-AB21-46EF-B429-6F8ED8532F01}" type="pres">
      <dgm:prSet presAssocID="{CBB2ECE5-2F05-44C7-9B65-532B79E9B7A0}" presName="bgRect" presStyleLbl="bgShp" presStyleIdx="2" presStyleCnt="4" custScaleY="127968"/>
      <dgm:spPr/>
    </dgm:pt>
    <dgm:pt modelId="{795C9199-DCB1-41B4-BCD1-F68CC5349949}" type="pres">
      <dgm:prSet presAssocID="{CBB2ECE5-2F05-44C7-9B65-532B79E9B7A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FD15E753-050D-4168-91B4-CCEB4BA744F3}" type="pres">
      <dgm:prSet presAssocID="{CBB2ECE5-2F05-44C7-9B65-532B79E9B7A0}" presName="spaceRect" presStyleCnt="0"/>
      <dgm:spPr/>
    </dgm:pt>
    <dgm:pt modelId="{BBCCB60C-FD14-4C73-A55F-5186D0CCC957}" type="pres">
      <dgm:prSet presAssocID="{CBB2ECE5-2F05-44C7-9B65-532B79E9B7A0}" presName="parTx" presStyleLbl="revTx" presStyleIdx="2" presStyleCnt="4">
        <dgm:presLayoutVars>
          <dgm:chMax val="0"/>
          <dgm:chPref val="0"/>
        </dgm:presLayoutVars>
      </dgm:prSet>
      <dgm:spPr/>
    </dgm:pt>
    <dgm:pt modelId="{2E4E6165-0907-454B-B73B-EFD6DF04CD3B}" type="pres">
      <dgm:prSet presAssocID="{E0E6BA3D-5131-48DA-82F3-8CB3D943D716}" presName="sibTrans" presStyleCnt="0"/>
      <dgm:spPr/>
    </dgm:pt>
    <dgm:pt modelId="{8F645903-2202-4DA5-B31F-A35BF0FCA03C}" type="pres">
      <dgm:prSet presAssocID="{02E0F051-8707-4D59-8843-F13D264270A7}" presName="compNode" presStyleCnt="0"/>
      <dgm:spPr/>
    </dgm:pt>
    <dgm:pt modelId="{2DB7DCA3-2A11-4834-8321-1A78E6F6858E}" type="pres">
      <dgm:prSet presAssocID="{02E0F051-8707-4D59-8843-F13D264270A7}" presName="bgRect" presStyleLbl="bgShp" presStyleIdx="3" presStyleCnt="4" custLinFactNeighborY="11671"/>
      <dgm:spPr/>
    </dgm:pt>
    <dgm:pt modelId="{71804BF3-39C3-4E6B-9293-2308F0CE356A}" type="pres">
      <dgm:prSet presAssocID="{02E0F051-8707-4D59-8843-F13D264270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moking"/>
        </a:ext>
      </dgm:extLst>
    </dgm:pt>
    <dgm:pt modelId="{EA7D7CCD-65E1-4295-BDDD-ED2FF25C7007}" type="pres">
      <dgm:prSet presAssocID="{02E0F051-8707-4D59-8843-F13D264270A7}" presName="spaceRect" presStyleCnt="0"/>
      <dgm:spPr/>
    </dgm:pt>
    <dgm:pt modelId="{6E067031-3E7D-48FA-BB92-47FBB66551CD}" type="pres">
      <dgm:prSet presAssocID="{02E0F051-8707-4D59-8843-F13D264270A7}" presName="parTx" presStyleLbl="revTx" presStyleIdx="3" presStyleCnt="4">
        <dgm:presLayoutVars>
          <dgm:chMax val="0"/>
          <dgm:chPref val="0"/>
        </dgm:presLayoutVars>
      </dgm:prSet>
      <dgm:spPr/>
    </dgm:pt>
  </dgm:ptLst>
  <dgm:cxnLst>
    <dgm:cxn modelId="{E82D760A-C1B5-4D58-B232-72F2303CCCCC}" srcId="{FF9CB791-5867-4DE3-96E5-A9E085A7F792}" destId="{CBB2ECE5-2F05-44C7-9B65-532B79E9B7A0}" srcOrd="2" destOrd="0" parTransId="{AE20EF76-0A7D-405B-B3F7-60C1A8B95087}" sibTransId="{E0E6BA3D-5131-48DA-82F3-8CB3D943D716}"/>
    <dgm:cxn modelId="{74413429-375E-4714-9F15-C3E01AB3A683}" srcId="{FF9CB791-5867-4DE3-96E5-A9E085A7F792}" destId="{B114FCB2-965B-4987-9407-E3BE3D0BEF1A}" srcOrd="0" destOrd="0" parTransId="{08AE382B-3C76-4BD6-BB3D-70EA6547365E}" sibTransId="{54429A1D-920A-4D32-B3EE-54D7CA65EF29}"/>
    <dgm:cxn modelId="{5178F436-5BE0-4FE1-B5E6-81B40926536A}" srcId="{FF9CB791-5867-4DE3-96E5-A9E085A7F792}" destId="{C04A6689-5AE1-4361-B6BB-14E3A09A3741}" srcOrd="1" destOrd="0" parTransId="{C39E82BE-F4A2-42A6-8A54-5C32DC07BC28}" sibTransId="{DB08E200-9819-4804-9B80-4615CAEE694D}"/>
    <dgm:cxn modelId="{55A6EF6F-4686-435B-8945-A76D0369F9A1}" type="presOf" srcId="{B114FCB2-965B-4987-9407-E3BE3D0BEF1A}" destId="{2EE80718-D5EA-46AB-B8EC-19D329CFC6EA}" srcOrd="0" destOrd="0" presId="urn:microsoft.com/office/officeart/2018/2/layout/IconVerticalSolidList"/>
    <dgm:cxn modelId="{763AE176-666F-46E5-875E-CCB57F4B9D7D}" type="presOf" srcId="{FF9CB791-5867-4DE3-96E5-A9E085A7F792}" destId="{C15507B2-26D2-4CAB-9E17-10A8C818B542}" srcOrd="0" destOrd="0" presId="urn:microsoft.com/office/officeart/2018/2/layout/IconVerticalSolidList"/>
    <dgm:cxn modelId="{455FF67C-AF3F-43AA-9FAD-F6CE2F138D53}" type="presOf" srcId="{CBB2ECE5-2F05-44C7-9B65-532B79E9B7A0}" destId="{BBCCB60C-FD14-4C73-A55F-5186D0CCC957}" srcOrd="0" destOrd="0" presId="urn:microsoft.com/office/officeart/2018/2/layout/IconVerticalSolidList"/>
    <dgm:cxn modelId="{70F5F2A7-0CAC-4C70-925C-F47390CAD0D3}" srcId="{FF9CB791-5867-4DE3-96E5-A9E085A7F792}" destId="{02E0F051-8707-4D59-8843-F13D264270A7}" srcOrd="3" destOrd="0" parTransId="{4C6E7BA5-A281-4BE4-BF28-DBC22DC0BB74}" sibTransId="{35449B9C-C23F-4DBC-8220-9FB09DC69459}"/>
    <dgm:cxn modelId="{56E8B4A9-3D66-47C8-947C-8250424BF495}" type="presOf" srcId="{02E0F051-8707-4D59-8843-F13D264270A7}" destId="{6E067031-3E7D-48FA-BB92-47FBB66551CD}" srcOrd="0" destOrd="0" presId="urn:microsoft.com/office/officeart/2018/2/layout/IconVerticalSolidList"/>
    <dgm:cxn modelId="{2C1D99E2-D260-41F9-B401-98DF4D682C99}" type="presOf" srcId="{C04A6689-5AE1-4361-B6BB-14E3A09A3741}" destId="{8856E863-92C6-4832-9615-1E1FCA68C3DB}" srcOrd="0" destOrd="0" presId="urn:microsoft.com/office/officeart/2018/2/layout/IconVerticalSolidList"/>
    <dgm:cxn modelId="{1EAC5B16-E54A-4585-95EC-C75A9D0FB6AA}" type="presParOf" srcId="{C15507B2-26D2-4CAB-9E17-10A8C818B542}" destId="{7A05E47E-AF82-48D1-B134-9D730212CC05}" srcOrd="0" destOrd="0" presId="urn:microsoft.com/office/officeart/2018/2/layout/IconVerticalSolidList"/>
    <dgm:cxn modelId="{4D565D19-A9EA-49A6-953C-00FB823D6B4D}" type="presParOf" srcId="{7A05E47E-AF82-48D1-B134-9D730212CC05}" destId="{240BBE02-637E-4A59-BB44-F4D2CDF574B9}" srcOrd="0" destOrd="0" presId="urn:microsoft.com/office/officeart/2018/2/layout/IconVerticalSolidList"/>
    <dgm:cxn modelId="{6CDB0BE4-1842-4FD5-A29A-BB8AFECFD981}" type="presParOf" srcId="{7A05E47E-AF82-48D1-B134-9D730212CC05}" destId="{3D7C59A4-A13C-407D-9706-F89AE616134C}" srcOrd="1" destOrd="0" presId="urn:microsoft.com/office/officeart/2018/2/layout/IconVerticalSolidList"/>
    <dgm:cxn modelId="{907D62CE-281B-49E0-B940-AFFA1B57A8BA}" type="presParOf" srcId="{7A05E47E-AF82-48D1-B134-9D730212CC05}" destId="{FE70E2B5-B938-410E-BF2A-A3E33D4122C5}" srcOrd="2" destOrd="0" presId="urn:microsoft.com/office/officeart/2018/2/layout/IconVerticalSolidList"/>
    <dgm:cxn modelId="{CAD86FDD-D6D2-458F-91EA-661FF25B8CEF}" type="presParOf" srcId="{7A05E47E-AF82-48D1-B134-9D730212CC05}" destId="{2EE80718-D5EA-46AB-B8EC-19D329CFC6EA}" srcOrd="3" destOrd="0" presId="urn:microsoft.com/office/officeart/2018/2/layout/IconVerticalSolidList"/>
    <dgm:cxn modelId="{62F36279-5415-4433-AA9C-04C2F8DC99DE}" type="presParOf" srcId="{C15507B2-26D2-4CAB-9E17-10A8C818B542}" destId="{F6FEA1B4-B578-434C-BCCE-7EB6E96B2E67}" srcOrd="1" destOrd="0" presId="urn:microsoft.com/office/officeart/2018/2/layout/IconVerticalSolidList"/>
    <dgm:cxn modelId="{86A53648-1CE5-40B9-8C9C-03894347C795}" type="presParOf" srcId="{C15507B2-26D2-4CAB-9E17-10A8C818B542}" destId="{91EF68C6-0D20-4F95-88EF-9CDFAF621C9F}" srcOrd="2" destOrd="0" presId="urn:microsoft.com/office/officeart/2018/2/layout/IconVerticalSolidList"/>
    <dgm:cxn modelId="{92BA948E-3EF1-42A3-B971-CEFD0ED02737}" type="presParOf" srcId="{91EF68C6-0D20-4F95-88EF-9CDFAF621C9F}" destId="{C4192FBB-FE7B-46B1-B4CF-C439E7B9B0AC}" srcOrd="0" destOrd="0" presId="urn:microsoft.com/office/officeart/2018/2/layout/IconVerticalSolidList"/>
    <dgm:cxn modelId="{8ABC2935-1C98-4756-90A2-7F3A910505D8}" type="presParOf" srcId="{91EF68C6-0D20-4F95-88EF-9CDFAF621C9F}" destId="{BED77610-95DC-44A9-AF34-5D64E165A163}" srcOrd="1" destOrd="0" presId="urn:microsoft.com/office/officeart/2018/2/layout/IconVerticalSolidList"/>
    <dgm:cxn modelId="{7E90BACB-7E53-4109-BE38-6D746437BA0F}" type="presParOf" srcId="{91EF68C6-0D20-4F95-88EF-9CDFAF621C9F}" destId="{EEE0B722-F256-495D-8567-F145638D3E49}" srcOrd="2" destOrd="0" presId="urn:microsoft.com/office/officeart/2018/2/layout/IconVerticalSolidList"/>
    <dgm:cxn modelId="{F0437009-B698-43E5-A0DE-4E2F0EB48BBE}" type="presParOf" srcId="{91EF68C6-0D20-4F95-88EF-9CDFAF621C9F}" destId="{8856E863-92C6-4832-9615-1E1FCA68C3DB}" srcOrd="3" destOrd="0" presId="urn:microsoft.com/office/officeart/2018/2/layout/IconVerticalSolidList"/>
    <dgm:cxn modelId="{EBD26CA7-E7B2-445B-B977-BAB2C7BEF557}" type="presParOf" srcId="{C15507B2-26D2-4CAB-9E17-10A8C818B542}" destId="{5FBF791D-8477-4FE9-B2B1-F24E7397AC75}" srcOrd="3" destOrd="0" presId="urn:microsoft.com/office/officeart/2018/2/layout/IconVerticalSolidList"/>
    <dgm:cxn modelId="{CC4C50A2-AC21-4977-9FD9-8E127CF79FAE}" type="presParOf" srcId="{C15507B2-26D2-4CAB-9E17-10A8C818B542}" destId="{080D395E-A097-41C3-8F31-BD82A740D77B}" srcOrd="4" destOrd="0" presId="urn:microsoft.com/office/officeart/2018/2/layout/IconVerticalSolidList"/>
    <dgm:cxn modelId="{4CC01026-9D3E-46EB-BED4-A21F4B1F035A}" type="presParOf" srcId="{080D395E-A097-41C3-8F31-BD82A740D77B}" destId="{1BBC6785-AB21-46EF-B429-6F8ED8532F01}" srcOrd="0" destOrd="0" presId="urn:microsoft.com/office/officeart/2018/2/layout/IconVerticalSolidList"/>
    <dgm:cxn modelId="{4516D2B6-0E57-40F3-BD50-6D6A62FAAAE4}" type="presParOf" srcId="{080D395E-A097-41C3-8F31-BD82A740D77B}" destId="{795C9199-DCB1-41B4-BCD1-F68CC5349949}" srcOrd="1" destOrd="0" presId="urn:microsoft.com/office/officeart/2018/2/layout/IconVerticalSolidList"/>
    <dgm:cxn modelId="{39DFCE90-C3A9-4BAB-833B-244386D2BF75}" type="presParOf" srcId="{080D395E-A097-41C3-8F31-BD82A740D77B}" destId="{FD15E753-050D-4168-91B4-CCEB4BA744F3}" srcOrd="2" destOrd="0" presId="urn:microsoft.com/office/officeart/2018/2/layout/IconVerticalSolidList"/>
    <dgm:cxn modelId="{AF499FC5-BD42-4124-BB10-06CB4A23764F}" type="presParOf" srcId="{080D395E-A097-41C3-8F31-BD82A740D77B}" destId="{BBCCB60C-FD14-4C73-A55F-5186D0CCC957}" srcOrd="3" destOrd="0" presId="urn:microsoft.com/office/officeart/2018/2/layout/IconVerticalSolidList"/>
    <dgm:cxn modelId="{FD47473F-BF00-4B8E-824F-70BA1716BB3D}" type="presParOf" srcId="{C15507B2-26D2-4CAB-9E17-10A8C818B542}" destId="{2E4E6165-0907-454B-B73B-EFD6DF04CD3B}" srcOrd="5" destOrd="0" presId="urn:microsoft.com/office/officeart/2018/2/layout/IconVerticalSolidList"/>
    <dgm:cxn modelId="{FAE4DAD6-9942-439F-AAD2-AC7A9B75DBBD}" type="presParOf" srcId="{C15507B2-26D2-4CAB-9E17-10A8C818B542}" destId="{8F645903-2202-4DA5-B31F-A35BF0FCA03C}" srcOrd="6" destOrd="0" presId="urn:microsoft.com/office/officeart/2018/2/layout/IconVerticalSolidList"/>
    <dgm:cxn modelId="{96199473-5895-45F7-A61D-A2BB53CA7C91}" type="presParOf" srcId="{8F645903-2202-4DA5-B31F-A35BF0FCA03C}" destId="{2DB7DCA3-2A11-4834-8321-1A78E6F6858E}" srcOrd="0" destOrd="0" presId="urn:microsoft.com/office/officeart/2018/2/layout/IconVerticalSolidList"/>
    <dgm:cxn modelId="{AD5F5F7A-37E0-433F-8B36-05B8C0FCDE31}" type="presParOf" srcId="{8F645903-2202-4DA5-B31F-A35BF0FCA03C}" destId="{71804BF3-39C3-4E6B-9293-2308F0CE356A}" srcOrd="1" destOrd="0" presId="urn:microsoft.com/office/officeart/2018/2/layout/IconVerticalSolidList"/>
    <dgm:cxn modelId="{A1DA70B1-1AC6-49AE-B79C-B215251D9201}" type="presParOf" srcId="{8F645903-2202-4DA5-B31F-A35BF0FCA03C}" destId="{EA7D7CCD-65E1-4295-BDDD-ED2FF25C7007}" srcOrd="2" destOrd="0" presId="urn:microsoft.com/office/officeart/2018/2/layout/IconVerticalSolidList"/>
    <dgm:cxn modelId="{BF4EA407-1CBA-4550-B503-37C4413513CF}" type="presParOf" srcId="{8F645903-2202-4DA5-B31F-A35BF0FCA03C}" destId="{6E067031-3E7D-48FA-BB92-47FBB66551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71B87-126D-446D-8596-06B39AA3C3B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5E24A39-3789-431A-BF91-E1A2CF04FA68}">
      <dgm:prSet/>
      <dgm:spPr>
        <a:solidFill>
          <a:schemeClr val="accent1">
            <a:lumMod val="60000"/>
            <a:lumOff val="40000"/>
          </a:schemeClr>
        </a:solidFill>
      </dgm:spPr>
      <dgm:t>
        <a:bodyPr/>
        <a:lstStyle/>
        <a:p>
          <a:r>
            <a:rPr lang="en-US" dirty="0"/>
            <a:t>Brush 2x a day: Morning and Night</a:t>
          </a:r>
        </a:p>
      </dgm:t>
    </dgm:pt>
    <dgm:pt modelId="{FF21865C-3FB5-44EE-A85D-22A3C8A152F9}" type="parTrans" cxnId="{331540FB-584E-4C67-9950-4D3A021FD0B3}">
      <dgm:prSet/>
      <dgm:spPr/>
      <dgm:t>
        <a:bodyPr/>
        <a:lstStyle/>
        <a:p>
          <a:endParaRPr lang="en-US"/>
        </a:p>
      </dgm:t>
    </dgm:pt>
    <dgm:pt modelId="{BDF8D801-6574-404F-9587-A107A15AD716}" type="sibTrans" cxnId="{331540FB-584E-4C67-9950-4D3A021FD0B3}">
      <dgm:prSet/>
      <dgm:spPr/>
      <dgm:t>
        <a:bodyPr/>
        <a:lstStyle/>
        <a:p>
          <a:endParaRPr lang="en-US"/>
        </a:p>
      </dgm:t>
    </dgm:pt>
    <dgm:pt modelId="{8ECBA228-ADDA-4E09-B1BF-51263427336C}">
      <dgm:prSet/>
      <dgm:spPr>
        <a:solidFill>
          <a:schemeClr val="accent3"/>
        </a:solidFill>
      </dgm:spPr>
      <dgm:t>
        <a:bodyPr/>
        <a:lstStyle/>
        <a:p>
          <a:r>
            <a:rPr lang="en-US" dirty="0"/>
            <a:t>Floss at least 1x a day: Before bed or after meals</a:t>
          </a:r>
        </a:p>
      </dgm:t>
    </dgm:pt>
    <dgm:pt modelId="{67BF8F90-2F4C-4A6E-B94E-9FFDDB84ADAB}" type="parTrans" cxnId="{29FC3322-518A-4DC9-A999-14F65A42BAF1}">
      <dgm:prSet/>
      <dgm:spPr/>
      <dgm:t>
        <a:bodyPr/>
        <a:lstStyle/>
        <a:p>
          <a:endParaRPr lang="en-US"/>
        </a:p>
      </dgm:t>
    </dgm:pt>
    <dgm:pt modelId="{0383AC9A-C40F-41A9-AEBA-473024C31676}" type="sibTrans" cxnId="{29FC3322-518A-4DC9-A999-14F65A42BAF1}">
      <dgm:prSet/>
      <dgm:spPr/>
      <dgm:t>
        <a:bodyPr/>
        <a:lstStyle/>
        <a:p>
          <a:endParaRPr lang="en-US"/>
        </a:p>
      </dgm:t>
    </dgm:pt>
    <dgm:pt modelId="{A73CF30A-24E2-4ABA-8AAE-0EC5CA4F8507}">
      <dgm:prSet/>
      <dgm:spPr>
        <a:solidFill>
          <a:schemeClr val="accent1">
            <a:lumMod val="50000"/>
          </a:schemeClr>
        </a:solidFill>
      </dgm:spPr>
      <dgm:t>
        <a:bodyPr/>
        <a:lstStyle/>
        <a:p>
          <a:r>
            <a:rPr lang="en-US" dirty="0"/>
            <a:t>Choose Fluoride: Toothpaste, mouthwash, and systemic fluoride in tap water strengthens teeth</a:t>
          </a:r>
        </a:p>
      </dgm:t>
    </dgm:pt>
    <dgm:pt modelId="{FA4100AD-B7F9-4B91-A7FD-B0DB109C0ECD}" type="parTrans" cxnId="{63926A63-12EB-432F-9B3E-7A66B0484811}">
      <dgm:prSet/>
      <dgm:spPr/>
      <dgm:t>
        <a:bodyPr/>
        <a:lstStyle/>
        <a:p>
          <a:endParaRPr lang="en-US"/>
        </a:p>
      </dgm:t>
    </dgm:pt>
    <dgm:pt modelId="{A8D3DBF4-7282-4F65-9F71-F3ADF4084307}" type="sibTrans" cxnId="{63926A63-12EB-432F-9B3E-7A66B0484811}">
      <dgm:prSet/>
      <dgm:spPr/>
      <dgm:t>
        <a:bodyPr/>
        <a:lstStyle/>
        <a:p>
          <a:endParaRPr lang="en-US"/>
        </a:p>
      </dgm:t>
    </dgm:pt>
    <dgm:pt modelId="{5463619C-9754-44D9-B43A-01238EC691CB}">
      <dgm:prSet/>
      <dgm:spPr>
        <a:solidFill>
          <a:schemeClr val="accent2">
            <a:lumMod val="75000"/>
          </a:schemeClr>
        </a:solidFill>
      </dgm:spPr>
      <dgm:t>
        <a:bodyPr/>
        <a:lstStyle/>
        <a:p>
          <a:r>
            <a:rPr lang="en-US" dirty="0"/>
            <a:t>Eat healthy meals: Limit sugary foods and choose water for drinking</a:t>
          </a:r>
        </a:p>
      </dgm:t>
    </dgm:pt>
    <dgm:pt modelId="{92EE8A18-9934-4EEB-B69F-A08DBB70045A}" type="parTrans" cxnId="{F36226FA-D71F-4150-B7B4-953EE36CEF9D}">
      <dgm:prSet/>
      <dgm:spPr/>
      <dgm:t>
        <a:bodyPr/>
        <a:lstStyle/>
        <a:p>
          <a:endParaRPr lang="en-US"/>
        </a:p>
      </dgm:t>
    </dgm:pt>
    <dgm:pt modelId="{BFCBFD00-512E-4CC8-BCDA-7D00318AE45A}" type="sibTrans" cxnId="{F36226FA-D71F-4150-B7B4-953EE36CEF9D}">
      <dgm:prSet/>
      <dgm:spPr/>
      <dgm:t>
        <a:bodyPr/>
        <a:lstStyle/>
        <a:p>
          <a:endParaRPr lang="en-US"/>
        </a:p>
      </dgm:t>
    </dgm:pt>
    <dgm:pt modelId="{A1A46AE1-D326-49D4-8642-D3C19A75FC8A}">
      <dgm:prSet/>
      <dgm:spPr>
        <a:solidFill>
          <a:schemeClr val="accent6"/>
        </a:solidFill>
      </dgm:spPr>
      <dgm:t>
        <a:bodyPr/>
        <a:lstStyle/>
        <a:p>
          <a:r>
            <a:rPr lang="en-US" dirty="0"/>
            <a:t>Maintain regular check-ups: See a dentist 2x a year. Don’t delay necessary treatment</a:t>
          </a:r>
        </a:p>
      </dgm:t>
    </dgm:pt>
    <dgm:pt modelId="{48243E20-83C3-4110-BA84-478D9762954D}" type="parTrans" cxnId="{C3933143-4E13-4727-97AD-CED56D1E6FEC}">
      <dgm:prSet/>
      <dgm:spPr/>
      <dgm:t>
        <a:bodyPr/>
        <a:lstStyle/>
        <a:p>
          <a:endParaRPr lang="en-US"/>
        </a:p>
      </dgm:t>
    </dgm:pt>
    <dgm:pt modelId="{511A0081-39B9-445D-BAD1-4E7EAE5669E4}" type="sibTrans" cxnId="{C3933143-4E13-4727-97AD-CED56D1E6FEC}">
      <dgm:prSet/>
      <dgm:spPr/>
      <dgm:t>
        <a:bodyPr/>
        <a:lstStyle/>
        <a:p>
          <a:endParaRPr lang="en-US"/>
        </a:p>
      </dgm:t>
    </dgm:pt>
    <dgm:pt modelId="{19757D0F-A950-4604-9025-79981A753C8F}" type="pres">
      <dgm:prSet presAssocID="{D5F71B87-126D-446D-8596-06B39AA3C3BE}" presName="Name0" presStyleCnt="0">
        <dgm:presLayoutVars>
          <dgm:dir/>
          <dgm:animLvl val="lvl"/>
          <dgm:resizeHandles val="exact"/>
        </dgm:presLayoutVars>
      </dgm:prSet>
      <dgm:spPr/>
    </dgm:pt>
    <dgm:pt modelId="{E31B9561-AF41-41EE-925F-37AAC690467E}" type="pres">
      <dgm:prSet presAssocID="{A1A46AE1-D326-49D4-8642-D3C19A75FC8A}" presName="boxAndChildren" presStyleCnt="0"/>
      <dgm:spPr/>
    </dgm:pt>
    <dgm:pt modelId="{466E7A39-AED9-40D9-95D5-8B9FF61AE0A2}" type="pres">
      <dgm:prSet presAssocID="{A1A46AE1-D326-49D4-8642-D3C19A75FC8A}" presName="parentTextBox" presStyleLbl="node1" presStyleIdx="0" presStyleCnt="5"/>
      <dgm:spPr/>
    </dgm:pt>
    <dgm:pt modelId="{157418E2-F281-417B-A16D-688D2E45F62C}" type="pres">
      <dgm:prSet presAssocID="{BFCBFD00-512E-4CC8-BCDA-7D00318AE45A}" presName="sp" presStyleCnt="0"/>
      <dgm:spPr/>
    </dgm:pt>
    <dgm:pt modelId="{8AB14682-4A71-46C2-9B0F-E10D6868BEEE}" type="pres">
      <dgm:prSet presAssocID="{5463619C-9754-44D9-B43A-01238EC691CB}" presName="arrowAndChildren" presStyleCnt="0"/>
      <dgm:spPr/>
    </dgm:pt>
    <dgm:pt modelId="{9694E1D2-7650-4194-B2E0-E06BE4886D77}" type="pres">
      <dgm:prSet presAssocID="{5463619C-9754-44D9-B43A-01238EC691CB}" presName="parentTextArrow" presStyleLbl="node1" presStyleIdx="1" presStyleCnt="5"/>
      <dgm:spPr/>
    </dgm:pt>
    <dgm:pt modelId="{C61C064A-F7B2-4EF8-BCE9-8CB3663624BE}" type="pres">
      <dgm:prSet presAssocID="{A8D3DBF4-7282-4F65-9F71-F3ADF4084307}" presName="sp" presStyleCnt="0"/>
      <dgm:spPr/>
    </dgm:pt>
    <dgm:pt modelId="{96FA529B-403B-4A5E-A008-A074D6EB390B}" type="pres">
      <dgm:prSet presAssocID="{A73CF30A-24E2-4ABA-8AAE-0EC5CA4F8507}" presName="arrowAndChildren" presStyleCnt="0"/>
      <dgm:spPr/>
    </dgm:pt>
    <dgm:pt modelId="{CA41042E-D8E3-466A-994A-BBDB02669EA9}" type="pres">
      <dgm:prSet presAssocID="{A73CF30A-24E2-4ABA-8AAE-0EC5CA4F8507}" presName="parentTextArrow" presStyleLbl="node1" presStyleIdx="2" presStyleCnt="5"/>
      <dgm:spPr/>
    </dgm:pt>
    <dgm:pt modelId="{4C397EE6-D092-4D53-8F9B-CBAB9AC26286}" type="pres">
      <dgm:prSet presAssocID="{0383AC9A-C40F-41A9-AEBA-473024C31676}" presName="sp" presStyleCnt="0"/>
      <dgm:spPr/>
    </dgm:pt>
    <dgm:pt modelId="{49408F72-BB3F-4422-AF97-63535521A8AA}" type="pres">
      <dgm:prSet presAssocID="{8ECBA228-ADDA-4E09-B1BF-51263427336C}" presName="arrowAndChildren" presStyleCnt="0"/>
      <dgm:spPr/>
    </dgm:pt>
    <dgm:pt modelId="{BF175CCD-1832-4B77-8279-04D6C31D263D}" type="pres">
      <dgm:prSet presAssocID="{8ECBA228-ADDA-4E09-B1BF-51263427336C}" presName="parentTextArrow" presStyleLbl="node1" presStyleIdx="3" presStyleCnt="5"/>
      <dgm:spPr/>
    </dgm:pt>
    <dgm:pt modelId="{0D829AA7-5C23-4E84-BA75-A675650F5ABB}" type="pres">
      <dgm:prSet presAssocID="{BDF8D801-6574-404F-9587-A107A15AD716}" presName="sp" presStyleCnt="0"/>
      <dgm:spPr/>
    </dgm:pt>
    <dgm:pt modelId="{89F1B4CF-AD93-4940-AF78-36A8E4C56D3C}" type="pres">
      <dgm:prSet presAssocID="{45E24A39-3789-431A-BF91-E1A2CF04FA68}" presName="arrowAndChildren" presStyleCnt="0"/>
      <dgm:spPr/>
    </dgm:pt>
    <dgm:pt modelId="{DF3B5794-7D20-4AAB-8697-F5D3EA13E41D}" type="pres">
      <dgm:prSet presAssocID="{45E24A39-3789-431A-BF91-E1A2CF04FA68}" presName="parentTextArrow" presStyleLbl="node1" presStyleIdx="4" presStyleCnt="5"/>
      <dgm:spPr/>
    </dgm:pt>
  </dgm:ptLst>
  <dgm:cxnLst>
    <dgm:cxn modelId="{29FC3322-518A-4DC9-A999-14F65A42BAF1}" srcId="{D5F71B87-126D-446D-8596-06B39AA3C3BE}" destId="{8ECBA228-ADDA-4E09-B1BF-51263427336C}" srcOrd="1" destOrd="0" parTransId="{67BF8F90-2F4C-4A6E-B94E-9FFDDB84ADAB}" sibTransId="{0383AC9A-C40F-41A9-AEBA-473024C31676}"/>
    <dgm:cxn modelId="{F3205723-ECA4-4A36-AF65-227D1D307B34}" type="presOf" srcId="{8ECBA228-ADDA-4E09-B1BF-51263427336C}" destId="{BF175CCD-1832-4B77-8279-04D6C31D263D}" srcOrd="0" destOrd="0" presId="urn:microsoft.com/office/officeart/2005/8/layout/process4"/>
    <dgm:cxn modelId="{B2219329-34B4-472E-A25A-3A7A3096813C}" type="presOf" srcId="{5463619C-9754-44D9-B43A-01238EC691CB}" destId="{9694E1D2-7650-4194-B2E0-E06BE4886D77}" srcOrd="0" destOrd="0" presId="urn:microsoft.com/office/officeart/2005/8/layout/process4"/>
    <dgm:cxn modelId="{C3933143-4E13-4727-97AD-CED56D1E6FEC}" srcId="{D5F71B87-126D-446D-8596-06B39AA3C3BE}" destId="{A1A46AE1-D326-49D4-8642-D3C19A75FC8A}" srcOrd="4" destOrd="0" parTransId="{48243E20-83C3-4110-BA84-478D9762954D}" sibTransId="{511A0081-39B9-445D-BAD1-4E7EAE5669E4}"/>
    <dgm:cxn modelId="{63926A63-12EB-432F-9B3E-7A66B0484811}" srcId="{D5F71B87-126D-446D-8596-06B39AA3C3BE}" destId="{A73CF30A-24E2-4ABA-8AAE-0EC5CA4F8507}" srcOrd="2" destOrd="0" parTransId="{FA4100AD-B7F9-4B91-A7FD-B0DB109C0ECD}" sibTransId="{A8D3DBF4-7282-4F65-9F71-F3ADF4084307}"/>
    <dgm:cxn modelId="{D459229B-93B3-47DE-AA83-2BE91AE89B97}" type="presOf" srcId="{A1A46AE1-D326-49D4-8642-D3C19A75FC8A}" destId="{466E7A39-AED9-40D9-95D5-8B9FF61AE0A2}" srcOrd="0" destOrd="0" presId="urn:microsoft.com/office/officeart/2005/8/layout/process4"/>
    <dgm:cxn modelId="{E01128A9-8F07-4F13-AF96-E31D64FA6182}" type="presOf" srcId="{A73CF30A-24E2-4ABA-8AAE-0EC5CA4F8507}" destId="{CA41042E-D8E3-466A-994A-BBDB02669EA9}" srcOrd="0" destOrd="0" presId="urn:microsoft.com/office/officeart/2005/8/layout/process4"/>
    <dgm:cxn modelId="{2197BEB8-E0BB-4F28-9CC9-CA1FB04570F4}" type="presOf" srcId="{45E24A39-3789-431A-BF91-E1A2CF04FA68}" destId="{DF3B5794-7D20-4AAB-8697-F5D3EA13E41D}" srcOrd="0" destOrd="0" presId="urn:microsoft.com/office/officeart/2005/8/layout/process4"/>
    <dgm:cxn modelId="{F36226FA-D71F-4150-B7B4-953EE36CEF9D}" srcId="{D5F71B87-126D-446D-8596-06B39AA3C3BE}" destId="{5463619C-9754-44D9-B43A-01238EC691CB}" srcOrd="3" destOrd="0" parTransId="{92EE8A18-9934-4EEB-B69F-A08DBB70045A}" sibTransId="{BFCBFD00-512E-4CC8-BCDA-7D00318AE45A}"/>
    <dgm:cxn modelId="{331540FB-584E-4C67-9950-4D3A021FD0B3}" srcId="{D5F71B87-126D-446D-8596-06B39AA3C3BE}" destId="{45E24A39-3789-431A-BF91-E1A2CF04FA68}" srcOrd="0" destOrd="0" parTransId="{FF21865C-3FB5-44EE-A85D-22A3C8A152F9}" sibTransId="{BDF8D801-6574-404F-9587-A107A15AD716}"/>
    <dgm:cxn modelId="{3CA6D7FB-44A5-4CB3-B5EB-6448AC6CD83F}" type="presOf" srcId="{D5F71B87-126D-446D-8596-06B39AA3C3BE}" destId="{19757D0F-A950-4604-9025-79981A753C8F}" srcOrd="0" destOrd="0" presId="urn:microsoft.com/office/officeart/2005/8/layout/process4"/>
    <dgm:cxn modelId="{B1221BA5-9C35-4FA2-B11A-F6C93A7BBB53}" type="presParOf" srcId="{19757D0F-A950-4604-9025-79981A753C8F}" destId="{E31B9561-AF41-41EE-925F-37AAC690467E}" srcOrd="0" destOrd="0" presId="urn:microsoft.com/office/officeart/2005/8/layout/process4"/>
    <dgm:cxn modelId="{4A3465BF-EDC3-4062-B6C1-4CAC53320AF2}" type="presParOf" srcId="{E31B9561-AF41-41EE-925F-37AAC690467E}" destId="{466E7A39-AED9-40D9-95D5-8B9FF61AE0A2}" srcOrd="0" destOrd="0" presId="urn:microsoft.com/office/officeart/2005/8/layout/process4"/>
    <dgm:cxn modelId="{57F42D99-C27A-44A9-AA6E-B36750DDA9B2}" type="presParOf" srcId="{19757D0F-A950-4604-9025-79981A753C8F}" destId="{157418E2-F281-417B-A16D-688D2E45F62C}" srcOrd="1" destOrd="0" presId="urn:microsoft.com/office/officeart/2005/8/layout/process4"/>
    <dgm:cxn modelId="{A48EF906-B68C-4D60-963E-9CA8CB9F4132}" type="presParOf" srcId="{19757D0F-A950-4604-9025-79981A753C8F}" destId="{8AB14682-4A71-46C2-9B0F-E10D6868BEEE}" srcOrd="2" destOrd="0" presId="urn:microsoft.com/office/officeart/2005/8/layout/process4"/>
    <dgm:cxn modelId="{7E4BE05D-E799-47E9-87C3-6E55BD98D693}" type="presParOf" srcId="{8AB14682-4A71-46C2-9B0F-E10D6868BEEE}" destId="{9694E1D2-7650-4194-B2E0-E06BE4886D77}" srcOrd="0" destOrd="0" presId="urn:microsoft.com/office/officeart/2005/8/layout/process4"/>
    <dgm:cxn modelId="{8A59EB67-9200-4ADD-A7F9-A094F231708B}" type="presParOf" srcId="{19757D0F-A950-4604-9025-79981A753C8F}" destId="{C61C064A-F7B2-4EF8-BCE9-8CB3663624BE}" srcOrd="3" destOrd="0" presId="urn:microsoft.com/office/officeart/2005/8/layout/process4"/>
    <dgm:cxn modelId="{CEEC5394-B0B3-4248-8DCA-74B2F6F60B68}" type="presParOf" srcId="{19757D0F-A950-4604-9025-79981A753C8F}" destId="{96FA529B-403B-4A5E-A008-A074D6EB390B}" srcOrd="4" destOrd="0" presId="urn:microsoft.com/office/officeart/2005/8/layout/process4"/>
    <dgm:cxn modelId="{7E720755-CC21-450E-90BC-3F09A7DB1EF4}" type="presParOf" srcId="{96FA529B-403B-4A5E-A008-A074D6EB390B}" destId="{CA41042E-D8E3-466A-994A-BBDB02669EA9}" srcOrd="0" destOrd="0" presId="urn:microsoft.com/office/officeart/2005/8/layout/process4"/>
    <dgm:cxn modelId="{50918F6E-C10A-4A6A-A101-5D1AD401F719}" type="presParOf" srcId="{19757D0F-A950-4604-9025-79981A753C8F}" destId="{4C397EE6-D092-4D53-8F9B-CBAB9AC26286}" srcOrd="5" destOrd="0" presId="urn:microsoft.com/office/officeart/2005/8/layout/process4"/>
    <dgm:cxn modelId="{53457F63-F18C-40EB-A677-A9B9A324D05A}" type="presParOf" srcId="{19757D0F-A950-4604-9025-79981A753C8F}" destId="{49408F72-BB3F-4422-AF97-63535521A8AA}" srcOrd="6" destOrd="0" presId="urn:microsoft.com/office/officeart/2005/8/layout/process4"/>
    <dgm:cxn modelId="{375C4BFF-90EB-4898-9363-1080546C8391}" type="presParOf" srcId="{49408F72-BB3F-4422-AF97-63535521A8AA}" destId="{BF175CCD-1832-4B77-8279-04D6C31D263D}" srcOrd="0" destOrd="0" presId="urn:microsoft.com/office/officeart/2005/8/layout/process4"/>
    <dgm:cxn modelId="{1B4B1441-9B23-4FCF-9E3A-8339B1F11EE3}" type="presParOf" srcId="{19757D0F-A950-4604-9025-79981A753C8F}" destId="{0D829AA7-5C23-4E84-BA75-A675650F5ABB}" srcOrd="7" destOrd="0" presId="urn:microsoft.com/office/officeart/2005/8/layout/process4"/>
    <dgm:cxn modelId="{7B933D56-4B96-4E3D-AEF4-1550FFB33055}" type="presParOf" srcId="{19757D0F-A950-4604-9025-79981A753C8F}" destId="{89F1B4CF-AD93-4940-AF78-36A8E4C56D3C}" srcOrd="8" destOrd="0" presId="urn:microsoft.com/office/officeart/2005/8/layout/process4"/>
    <dgm:cxn modelId="{23695FBB-9004-4C6B-BDC7-F331116CD060}" type="presParOf" srcId="{89F1B4CF-AD93-4940-AF78-36A8E4C56D3C}" destId="{DF3B5794-7D20-4AAB-8697-F5D3EA13E41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3E7BA1-5342-47EF-B435-1BE9E09A983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6F8572B-8E17-4244-AB0D-02266C3B02EB}">
      <dgm:prSet/>
      <dgm:spPr/>
      <dgm:t>
        <a:bodyPr/>
        <a:lstStyle/>
        <a:p>
          <a:pPr>
            <a:lnSpc>
              <a:spcPct val="100000"/>
            </a:lnSpc>
          </a:pPr>
          <a:r>
            <a:rPr lang="en-US"/>
            <a:t>Oral health is connected to your general health</a:t>
          </a:r>
        </a:p>
      </dgm:t>
    </dgm:pt>
    <dgm:pt modelId="{2E003F13-3838-4191-85D4-75D5ABC530C7}" type="parTrans" cxnId="{C0107E12-4194-4A9A-85F2-0E9CA7AAC462}">
      <dgm:prSet/>
      <dgm:spPr/>
      <dgm:t>
        <a:bodyPr/>
        <a:lstStyle/>
        <a:p>
          <a:endParaRPr lang="en-US"/>
        </a:p>
      </dgm:t>
    </dgm:pt>
    <dgm:pt modelId="{4178307D-F10F-4E43-8CD7-210C10CD7E8C}" type="sibTrans" cxnId="{C0107E12-4194-4A9A-85F2-0E9CA7AAC462}">
      <dgm:prSet/>
      <dgm:spPr/>
      <dgm:t>
        <a:bodyPr/>
        <a:lstStyle/>
        <a:p>
          <a:pPr>
            <a:lnSpc>
              <a:spcPct val="100000"/>
            </a:lnSpc>
          </a:pPr>
          <a:endParaRPr lang="en-US"/>
        </a:p>
      </dgm:t>
    </dgm:pt>
    <dgm:pt modelId="{961930FA-80C2-4810-AB23-92D6A969CD47}">
      <dgm:prSet/>
      <dgm:spPr/>
      <dgm:t>
        <a:bodyPr/>
        <a:lstStyle/>
        <a:p>
          <a:pPr>
            <a:lnSpc>
              <a:spcPct val="100000"/>
            </a:lnSpc>
          </a:pPr>
          <a:r>
            <a:rPr lang="en-US" dirty="0"/>
            <a:t>Oral health can affect one’s quality of life – physical, social and mental well-being</a:t>
          </a:r>
        </a:p>
      </dgm:t>
    </dgm:pt>
    <dgm:pt modelId="{D5009849-2C72-41ED-B782-DFF390BD7EBB}" type="parTrans" cxnId="{0951B006-CC57-4EAF-9673-602EFCFBAFD7}">
      <dgm:prSet/>
      <dgm:spPr/>
      <dgm:t>
        <a:bodyPr/>
        <a:lstStyle/>
        <a:p>
          <a:endParaRPr lang="en-US"/>
        </a:p>
      </dgm:t>
    </dgm:pt>
    <dgm:pt modelId="{F802371A-F37E-451D-A812-2AEE8F95944D}" type="sibTrans" cxnId="{0951B006-CC57-4EAF-9673-602EFCFBAFD7}">
      <dgm:prSet/>
      <dgm:spPr/>
      <dgm:t>
        <a:bodyPr/>
        <a:lstStyle/>
        <a:p>
          <a:pPr>
            <a:lnSpc>
              <a:spcPct val="100000"/>
            </a:lnSpc>
          </a:pPr>
          <a:endParaRPr lang="en-US"/>
        </a:p>
      </dgm:t>
    </dgm:pt>
    <dgm:pt modelId="{83E01CAF-3AC7-4A0F-96DF-8067A0442F44}">
      <dgm:prSet/>
      <dgm:spPr/>
      <dgm:t>
        <a:bodyPr/>
        <a:lstStyle/>
        <a:p>
          <a:pPr>
            <a:lnSpc>
              <a:spcPct val="100000"/>
            </a:lnSpc>
          </a:pPr>
          <a:r>
            <a:rPr lang="en-US" dirty="0"/>
            <a:t>Tooth decay is a chronic issue that can be prevented</a:t>
          </a:r>
        </a:p>
      </dgm:t>
    </dgm:pt>
    <dgm:pt modelId="{1EA754B4-E667-430E-80D7-CE406AA039FA}" type="parTrans" cxnId="{0D020B81-9885-4508-B59D-538A1C7B14A0}">
      <dgm:prSet/>
      <dgm:spPr/>
      <dgm:t>
        <a:bodyPr/>
        <a:lstStyle/>
        <a:p>
          <a:endParaRPr lang="en-US"/>
        </a:p>
      </dgm:t>
    </dgm:pt>
    <dgm:pt modelId="{4C19A93F-C914-41DC-86FA-0B91D47EF858}" type="sibTrans" cxnId="{0D020B81-9885-4508-B59D-538A1C7B14A0}">
      <dgm:prSet/>
      <dgm:spPr/>
      <dgm:t>
        <a:bodyPr/>
        <a:lstStyle/>
        <a:p>
          <a:pPr>
            <a:lnSpc>
              <a:spcPct val="100000"/>
            </a:lnSpc>
          </a:pPr>
          <a:endParaRPr lang="en-US"/>
        </a:p>
      </dgm:t>
    </dgm:pt>
    <dgm:pt modelId="{8E441155-EC86-4B46-A102-69DFE5A99D3A}">
      <dgm:prSet/>
      <dgm:spPr/>
      <dgm:t>
        <a:bodyPr/>
        <a:lstStyle/>
        <a:p>
          <a:pPr>
            <a:lnSpc>
              <a:spcPct val="100000"/>
            </a:lnSpc>
          </a:pPr>
          <a:r>
            <a:rPr lang="en-US" dirty="0"/>
            <a:t>Prevention includes maintaining good oral hygiene and healthy lifestyle habits</a:t>
          </a:r>
        </a:p>
      </dgm:t>
    </dgm:pt>
    <dgm:pt modelId="{E5CF99E2-D877-4A2D-851A-B1849A6BA8F4}" type="parTrans" cxnId="{1ABEA1DE-81A2-4506-A058-3F411581471D}">
      <dgm:prSet/>
      <dgm:spPr/>
      <dgm:t>
        <a:bodyPr/>
        <a:lstStyle/>
        <a:p>
          <a:endParaRPr lang="en-US"/>
        </a:p>
      </dgm:t>
    </dgm:pt>
    <dgm:pt modelId="{27FB6B30-AEA4-4BF9-96D9-30780D8B69FF}" type="sibTrans" cxnId="{1ABEA1DE-81A2-4506-A058-3F411581471D}">
      <dgm:prSet/>
      <dgm:spPr/>
      <dgm:t>
        <a:bodyPr/>
        <a:lstStyle/>
        <a:p>
          <a:pPr>
            <a:lnSpc>
              <a:spcPct val="100000"/>
            </a:lnSpc>
          </a:pPr>
          <a:endParaRPr lang="en-US"/>
        </a:p>
      </dgm:t>
    </dgm:pt>
    <dgm:pt modelId="{5360311B-2C86-4259-84E3-CCAAA3A4B4B4}">
      <dgm:prSet/>
      <dgm:spPr/>
      <dgm:t>
        <a:bodyPr/>
        <a:lstStyle/>
        <a:p>
          <a:pPr>
            <a:lnSpc>
              <a:spcPct val="100000"/>
            </a:lnSpc>
          </a:pPr>
          <a:r>
            <a:rPr lang="en-US" dirty="0"/>
            <a:t>We can support our community by providing oral health resources</a:t>
          </a:r>
        </a:p>
      </dgm:t>
    </dgm:pt>
    <dgm:pt modelId="{46307C1E-2E0F-4110-B365-7C95BEAF40C8}" type="parTrans" cxnId="{2E3891AE-50DA-4562-BF26-5BED024DE29A}">
      <dgm:prSet/>
      <dgm:spPr/>
      <dgm:t>
        <a:bodyPr/>
        <a:lstStyle/>
        <a:p>
          <a:endParaRPr lang="en-US"/>
        </a:p>
      </dgm:t>
    </dgm:pt>
    <dgm:pt modelId="{AE9642A3-C269-45B1-BE74-FCC5DEA76F5D}" type="sibTrans" cxnId="{2E3891AE-50DA-4562-BF26-5BED024DE29A}">
      <dgm:prSet/>
      <dgm:spPr/>
      <dgm:t>
        <a:bodyPr/>
        <a:lstStyle/>
        <a:p>
          <a:endParaRPr lang="en-US"/>
        </a:p>
      </dgm:t>
    </dgm:pt>
    <dgm:pt modelId="{595E2ED2-444D-414A-9039-FA5585AAE443}" type="pres">
      <dgm:prSet presAssocID="{BD3E7BA1-5342-47EF-B435-1BE9E09A9833}" presName="root" presStyleCnt="0">
        <dgm:presLayoutVars>
          <dgm:dir/>
          <dgm:resizeHandles val="exact"/>
        </dgm:presLayoutVars>
      </dgm:prSet>
      <dgm:spPr/>
    </dgm:pt>
    <dgm:pt modelId="{0A755CAD-F325-4219-AA7E-53A2D0C68386}" type="pres">
      <dgm:prSet presAssocID="{36F8572B-8E17-4244-AB0D-02266C3B02EB}" presName="compNode" presStyleCnt="0"/>
      <dgm:spPr/>
    </dgm:pt>
    <dgm:pt modelId="{88488281-5926-4277-9E5A-508B76204B2C}" type="pres">
      <dgm:prSet presAssocID="{36F8572B-8E17-4244-AB0D-02266C3B02EB}" presName="bgRect" presStyleLbl="bgShp" presStyleIdx="0" presStyleCnt="5"/>
      <dgm:spPr/>
    </dgm:pt>
    <dgm:pt modelId="{E7183D3C-E2D8-44D6-9D4B-9B6222492BCC}" type="pres">
      <dgm:prSet presAssocID="{36F8572B-8E17-4244-AB0D-02266C3B02EB}" presName="iconRect" presStyleLbl="node1" presStyleIdx="0" presStyleCnt="5" custScaleX="174182" custScaleY="1389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a:ext>
      </dgm:extLst>
    </dgm:pt>
    <dgm:pt modelId="{49E5C14F-F9BF-45F2-8251-713BE0BB9FF1}" type="pres">
      <dgm:prSet presAssocID="{36F8572B-8E17-4244-AB0D-02266C3B02EB}" presName="spaceRect" presStyleCnt="0"/>
      <dgm:spPr/>
    </dgm:pt>
    <dgm:pt modelId="{6C043477-C944-466A-8B7B-75DBE1ACA2FB}" type="pres">
      <dgm:prSet presAssocID="{36F8572B-8E17-4244-AB0D-02266C3B02EB}" presName="parTx" presStyleLbl="revTx" presStyleIdx="0" presStyleCnt="5">
        <dgm:presLayoutVars>
          <dgm:chMax val="0"/>
          <dgm:chPref val="0"/>
        </dgm:presLayoutVars>
      </dgm:prSet>
      <dgm:spPr/>
    </dgm:pt>
    <dgm:pt modelId="{FB6E5071-3759-4311-9EA9-8A835A8C31BF}" type="pres">
      <dgm:prSet presAssocID="{4178307D-F10F-4E43-8CD7-210C10CD7E8C}" presName="sibTrans" presStyleCnt="0"/>
      <dgm:spPr/>
    </dgm:pt>
    <dgm:pt modelId="{CBAB3ACF-3967-4AF0-B23E-E079A3B47CDF}" type="pres">
      <dgm:prSet presAssocID="{961930FA-80C2-4810-AB23-92D6A969CD47}" presName="compNode" presStyleCnt="0"/>
      <dgm:spPr/>
    </dgm:pt>
    <dgm:pt modelId="{B598B045-C42E-459A-BC3D-4A86DD87142A}" type="pres">
      <dgm:prSet presAssocID="{961930FA-80C2-4810-AB23-92D6A969CD47}" presName="bgRect" presStyleLbl="bgShp" presStyleIdx="1" presStyleCnt="5"/>
      <dgm:spPr/>
    </dgm:pt>
    <dgm:pt modelId="{E6A244F7-3344-4FE0-AF27-691080B74156}" type="pres">
      <dgm:prSet presAssocID="{961930FA-80C2-4810-AB23-92D6A969CD47}" presName="iconRect" presStyleLbl="node1" presStyleIdx="1" presStyleCnt="5" custScaleX="151242" custScaleY="1189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1000" b="-11000"/>
          </a:stretch>
        </a:blipFill>
        <a:ln>
          <a:noFill/>
        </a:ln>
      </dgm:spPr>
      <dgm:extLst>
        <a:ext uri="{E40237B7-FDA0-4F09-8148-C483321AD2D9}">
          <dgm14:cNvPr xmlns:dgm14="http://schemas.microsoft.com/office/drawing/2010/diagram" id="0" name="" descr="Gears"/>
        </a:ext>
      </dgm:extLst>
    </dgm:pt>
    <dgm:pt modelId="{09FF0FCE-8257-41ED-932E-651F547E32E0}" type="pres">
      <dgm:prSet presAssocID="{961930FA-80C2-4810-AB23-92D6A969CD47}" presName="spaceRect" presStyleCnt="0"/>
      <dgm:spPr/>
    </dgm:pt>
    <dgm:pt modelId="{90D691B5-F673-4015-A265-0AD3987B0FB5}" type="pres">
      <dgm:prSet presAssocID="{961930FA-80C2-4810-AB23-92D6A969CD47}" presName="parTx" presStyleLbl="revTx" presStyleIdx="1" presStyleCnt="5">
        <dgm:presLayoutVars>
          <dgm:chMax val="0"/>
          <dgm:chPref val="0"/>
        </dgm:presLayoutVars>
      </dgm:prSet>
      <dgm:spPr/>
    </dgm:pt>
    <dgm:pt modelId="{99E77B27-EB28-4A3E-9203-B91FEB2A6113}" type="pres">
      <dgm:prSet presAssocID="{F802371A-F37E-451D-A812-2AEE8F95944D}" presName="sibTrans" presStyleCnt="0"/>
      <dgm:spPr/>
    </dgm:pt>
    <dgm:pt modelId="{0AB1DE78-5F8A-4C1F-B04C-5502BBE64766}" type="pres">
      <dgm:prSet presAssocID="{83E01CAF-3AC7-4A0F-96DF-8067A0442F44}" presName="compNode" presStyleCnt="0"/>
      <dgm:spPr/>
    </dgm:pt>
    <dgm:pt modelId="{3E45C8F0-3CA2-48F0-9AEF-67557CF548FC}" type="pres">
      <dgm:prSet presAssocID="{83E01CAF-3AC7-4A0F-96DF-8067A0442F44}" presName="bgRect" presStyleLbl="bgShp" presStyleIdx="2" presStyleCnt="5"/>
      <dgm:spPr/>
    </dgm:pt>
    <dgm:pt modelId="{3755746F-5E36-44A1-AB2F-D5D1BBAFF57B}" type="pres">
      <dgm:prSet presAssocID="{83E01CAF-3AC7-4A0F-96DF-8067A0442F44}" presName="iconRect" presStyleLbl="node1" presStyleIdx="2" presStyleCnt="5" custScaleX="135536" custScaleY="13626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ooth"/>
        </a:ext>
      </dgm:extLst>
    </dgm:pt>
    <dgm:pt modelId="{CFF6795E-C065-4ED8-AEDF-164262FE43E0}" type="pres">
      <dgm:prSet presAssocID="{83E01CAF-3AC7-4A0F-96DF-8067A0442F44}" presName="spaceRect" presStyleCnt="0"/>
      <dgm:spPr/>
    </dgm:pt>
    <dgm:pt modelId="{0831FC56-B935-4985-A394-A67EAB0F8063}" type="pres">
      <dgm:prSet presAssocID="{83E01CAF-3AC7-4A0F-96DF-8067A0442F44}" presName="parTx" presStyleLbl="revTx" presStyleIdx="2" presStyleCnt="5">
        <dgm:presLayoutVars>
          <dgm:chMax val="0"/>
          <dgm:chPref val="0"/>
        </dgm:presLayoutVars>
      </dgm:prSet>
      <dgm:spPr/>
    </dgm:pt>
    <dgm:pt modelId="{F61128E5-EFDA-490E-BB65-33292050D6C3}" type="pres">
      <dgm:prSet presAssocID="{4C19A93F-C914-41DC-86FA-0B91D47EF858}" presName="sibTrans" presStyleCnt="0"/>
      <dgm:spPr/>
    </dgm:pt>
    <dgm:pt modelId="{118C2D8A-E083-40EE-8B8F-AEB8A60E44FD}" type="pres">
      <dgm:prSet presAssocID="{8E441155-EC86-4B46-A102-69DFE5A99D3A}" presName="compNode" presStyleCnt="0"/>
      <dgm:spPr/>
    </dgm:pt>
    <dgm:pt modelId="{DCC76759-0F58-4819-9AC0-3D568019BA05}" type="pres">
      <dgm:prSet presAssocID="{8E441155-EC86-4B46-A102-69DFE5A99D3A}" presName="bgRect" presStyleLbl="bgShp" presStyleIdx="3" presStyleCnt="5"/>
      <dgm:spPr/>
    </dgm:pt>
    <dgm:pt modelId="{8726CD31-F7FD-4FA8-89B3-C6B4A773B0FC}" type="pres">
      <dgm:prSet presAssocID="{8E441155-EC86-4B46-A102-69DFE5A99D3A}" presName="iconRect" presStyleLbl="node1" presStyleIdx="3" presStyleCnt="5" custScaleX="118600" custScaleY="16279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ruit bowl"/>
        </a:ext>
      </dgm:extLst>
    </dgm:pt>
    <dgm:pt modelId="{9FA3B720-C012-4F8F-9AE6-F6C805C65EC0}" type="pres">
      <dgm:prSet presAssocID="{8E441155-EC86-4B46-A102-69DFE5A99D3A}" presName="spaceRect" presStyleCnt="0"/>
      <dgm:spPr/>
    </dgm:pt>
    <dgm:pt modelId="{BE177F03-0264-4855-A20C-BC763336143E}" type="pres">
      <dgm:prSet presAssocID="{8E441155-EC86-4B46-A102-69DFE5A99D3A}" presName="parTx" presStyleLbl="revTx" presStyleIdx="3" presStyleCnt="5">
        <dgm:presLayoutVars>
          <dgm:chMax val="0"/>
          <dgm:chPref val="0"/>
        </dgm:presLayoutVars>
      </dgm:prSet>
      <dgm:spPr/>
    </dgm:pt>
    <dgm:pt modelId="{6DBCEB93-DCB6-4506-8F4B-37822671AF6A}" type="pres">
      <dgm:prSet presAssocID="{27FB6B30-AEA4-4BF9-96D9-30780D8B69FF}" presName="sibTrans" presStyleCnt="0"/>
      <dgm:spPr/>
    </dgm:pt>
    <dgm:pt modelId="{348E673E-9F2A-48DD-81EF-8B190384EBC4}" type="pres">
      <dgm:prSet presAssocID="{5360311B-2C86-4259-84E3-CCAAA3A4B4B4}" presName="compNode" presStyleCnt="0"/>
      <dgm:spPr/>
    </dgm:pt>
    <dgm:pt modelId="{A2D6F00F-C722-463E-8D82-C357DDEBCAC7}" type="pres">
      <dgm:prSet presAssocID="{5360311B-2C86-4259-84E3-CCAAA3A4B4B4}" presName="bgRect" presStyleLbl="bgShp" presStyleIdx="4" presStyleCnt="5"/>
      <dgm:spPr/>
    </dgm:pt>
    <dgm:pt modelId="{7E154781-D4BE-4DC8-B151-712BBAC47C83}" type="pres">
      <dgm:prSet presAssocID="{5360311B-2C86-4259-84E3-CCAAA3A4B4B4}" presName="iconRect" presStyleLbl="node1" presStyleIdx="4" presStyleCnt="5" custScaleX="125287" custScaleY="13581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Internet"/>
        </a:ext>
      </dgm:extLst>
    </dgm:pt>
    <dgm:pt modelId="{95349CB5-AD00-404B-8B64-4B7E4B830C01}" type="pres">
      <dgm:prSet presAssocID="{5360311B-2C86-4259-84E3-CCAAA3A4B4B4}" presName="spaceRect" presStyleCnt="0"/>
      <dgm:spPr/>
    </dgm:pt>
    <dgm:pt modelId="{1DF91D4E-AEFF-4620-A662-001AAEF64793}" type="pres">
      <dgm:prSet presAssocID="{5360311B-2C86-4259-84E3-CCAAA3A4B4B4}" presName="parTx" presStyleLbl="revTx" presStyleIdx="4" presStyleCnt="5">
        <dgm:presLayoutVars>
          <dgm:chMax val="0"/>
          <dgm:chPref val="0"/>
        </dgm:presLayoutVars>
      </dgm:prSet>
      <dgm:spPr/>
    </dgm:pt>
  </dgm:ptLst>
  <dgm:cxnLst>
    <dgm:cxn modelId="{0951B006-CC57-4EAF-9673-602EFCFBAFD7}" srcId="{BD3E7BA1-5342-47EF-B435-1BE9E09A9833}" destId="{961930FA-80C2-4810-AB23-92D6A969CD47}" srcOrd="1" destOrd="0" parTransId="{D5009849-2C72-41ED-B782-DFF390BD7EBB}" sibTransId="{F802371A-F37E-451D-A812-2AEE8F95944D}"/>
    <dgm:cxn modelId="{A6CD4307-A98C-4C16-B323-1474D99301EF}" type="presOf" srcId="{36F8572B-8E17-4244-AB0D-02266C3B02EB}" destId="{6C043477-C944-466A-8B7B-75DBE1ACA2FB}" srcOrd="0" destOrd="0" presId="urn:microsoft.com/office/officeart/2018/2/layout/IconVerticalSolidList"/>
    <dgm:cxn modelId="{C0107E12-4194-4A9A-85F2-0E9CA7AAC462}" srcId="{BD3E7BA1-5342-47EF-B435-1BE9E09A9833}" destId="{36F8572B-8E17-4244-AB0D-02266C3B02EB}" srcOrd="0" destOrd="0" parTransId="{2E003F13-3838-4191-85D4-75D5ABC530C7}" sibTransId="{4178307D-F10F-4E43-8CD7-210C10CD7E8C}"/>
    <dgm:cxn modelId="{01EEA144-3143-4C19-9E4E-C90A4CA71452}" type="presOf" srcId="{961930FA-80C2-4810-AB23-92D6A969CD47}" destId="{90D691B5-F673-4015-A265-0AD3987B0FB5}" srcOrd="0" destOrd="0" presId="urn:microsoft.com/office/officeart/2018/2/layout/IconVerticalSolidList"/>
    <dgm:cxn modelId="{BC439445-BCE2-4A32-9B8B-FCEA2EED43EB}" type="presOf" srcId="{5360311B-2C86-4259-84E3-CCAAA3A4B4B4}" destId="{1DF91D4E-AEFF-4620-A662-001AAEF64793}" srcOrd="0" destOrd="0" presId="urn:microsoft.com/office/officeart/2018/2/layout/IconVerticalSolidList"/>
    <dgm:cxn modelId="{0D020B81-9885-4508-B59D-538A1C7B14A0}" srcId="{BD3E7BA1-5342-47EF-B435-1BE9E09A9833}" destId="{83E01CAF-3AC7-4A0F-96DF-8067A0442F44}" srcOrd="2" destOrd="0" parTransId="{1EA754B4-E667-430E-80D7-CE406AA039FA}" sibTransId="{4C19A93F-C914-41DC-86FA-0B91D47EF858}"/>
    <dgm:cxn modelId="{4F242891-1289-4E89-8128-F35409BDE221}" type="presOf" srcId="{BD3E7BA1-5342-47EF-B435-1BE9E09A9833}" destId="{595E2ED2-444D-414A-9039-FA5585AAE443}" srcOrd="0" destOrd="0" presId="urn:microsoft.com/office/officeart/2018/2/layout/IconVerticalSolidList"/>
    <dgm:cxn modelId="{2E3891AE-50DA-4562-BF26-5BED024DE29A}" srcId="{BD3E7BA1-5342-47EF-B435-1BE9E09A9833}" destId="{5360311B-2C86-4259-84E3-CCAAA3A4B4B4}" srcOrd="4" destOrd="0" parTransId="{46307C1E-2E0F-4110-B365-7C95BEAF40C8}" sibTransId="{AE9642A3-C269-45B1-BE74-FCC5DEA76F5D}"/>
    <dgm:cxn modelId="{D2C0A6D1-149F-48B2-B400-B40D3CC0B195}" type="presOf" srcId="{83E01CAF-3AC7-4A0F-96DF-8067A0442F44}" destId="{0831FC56-B935-4985-A394-A67EAB0F8063}" srcOrd="0" destOrd="0" presId="urn:microsoft.com/office/officeart/2018/2/layout/IconVerticalSolidList"/>
    <dgm:cxn modelId="{1ABEA1DE-81A2-4506-A058-3F411581471D}" srcId="{BD3E7BA1-5342-47EF-B435-1BE9E09A9833}" destId="{8E441155-EC86-4B46-A102-69DFE5A99D3A}" srcOrd="3" destOrd="0" parTransId="{E5CF99E2-D877-4A2D-851A-B1849A6BA8F4}" sibTransId="{27FB6B30-AEA4-4BF9-96D9-30780D8B69FF}"/>
    <dgm:cxn modelId="{082CACE3-DC3E-4C5A-994B-541E5B3076F0}" type="presOf" srcId="{8E441155-EC86-4B46-A102-69DFE5A99D3A}" destId="{BE177F03-0264-4855-A20C-BC763336143E}" srcOrd="0" destOrd="0" presId="urn:microsoft.com/office/officeart/2018/2/layout/IconVerticalSolidList"/>
    <dgm:cxn modelId="{EAC1345D-D20D-4603-8A92-F0E38DC8231B}" type="presParOf" srcId="{595E2ED2-444D-414A-9039-FA5585AAE443}" destId="{0A755CAD-F325-4219-AA7E-53A2D0C68386}" srcOrd="0" destOrd="0" presId="urn:microsoft.com/office/officeart/2018/2/layout/IconVerticalSolidList"/>
    <dgm:cxn modelId="{998ABD0E-5B5D-4596-826F-08985F843345}" type="presParOf" srcId="{0A755CAD-F325-4219-AA7E-53A2D0C68386}" destId="{88488281-5926-4277-9E5A-508B76204B2C}" srcOrd="0" destOrd="0" presId="urn:microsoft.com/office/officeart/2018/2/layout/IconVerticalSolidList"/>
    <dgm:cxn modelId="{35352791-EDD6-42AD-969F-E5CCD582F3F7}" type="presParOf" srcId="{0A755CAD-F325-4219-AA7E-53A2D0C68386}" destId="{E7183D3C-E2D8-44D6-9D4B-9B6222492BCC}" srcOrd="1" destOrd="0" presId="urn:microsoft.com/office/officeart/2018/2/layout/IconVerticalSolidList"/>
    <dgm:cxn modelId="{06B5F743-0D21-46F4-978E-50D1A1F48601}" type="presParOf" srcId="{0A755CAD-F325-4219-AA7E-53A2D0C68386}" destId="{49E5C14F-F9BF-45F2-8251-713BE0BB9FF1}" srcOrd="2" destOrd="0" presId="urn:microsoft.com/office/officeart/2018/2/layout/IconVerticalSolidList"/>
    <dgm:cxn modelId="{4BBB628F-B188-4866-B48E-74885EF1E13E}" type="presParOf" srcId="{0A755CAD-F325-4219-AA7E-53A2D0C68386}" destId="{6C043477-C944-466A-8B7B-75DBE1ACA2FB}" srcOrd="3" destOrd="0" presId="urn:microsoft.com/office/officeart/2018/2/layout/IconVerticalSolidList"/>
    <dgm:cxn modelId="{287CF5CC-F170-4BCC-8535-ED893B856C5C}" type="presParOf" srcId="{595E2ED2-444D-414A-9039-FA5585AAE443}" destId="{FB6E5071-3759-4311-9EA9-8A835A8C31BF}" srcOrd="1" destOrd="0" presId="urn:microsoft.com/office/officeart/2018/2/layout/IconVerticalSolidList"/>
    <dgm:cxn modelId="{95D3E21B-068C-4855-AFA0-EB200D41C8FC}" type="presParOf" srcId="{595E2ED2-444D-414A-9039-FA5585AAE443}" destId="{CBAB3ACF-3967-4AF0-B23E-E079A3B47CDF}" srcOrd="2" destOrd="0" presId="urn:microsoft.com/office/officeart/2018/2/layout/IconVerticalSolidList"/>
    <dgm:cxn modelId="{159261ED-6A96-45ED-BCED-1EE41D029611}" type="presParOf" srcId="{CBAB3ACF-3967-4AF0-B23E-E079A3B47CDF}" destId="{B598B045-C42E-459A-BC3D-4A86DD87142A}" srcOrd="0" destOrd="0" presId="urn:microsoft.com/office/officeart/2018/2/layout/IconVerticalSolidList"/>
    <dgm:cxn modelId="{3E05D08B-F2F0-4F8B-937D-9FD65A7861F7}" type="presParOf" srcId="{CBAB3ACF-3967-4AF0-B23E-E079A3B47CDF}" destId="{E6A244F7-3344-4FE0-AF27-691080B74156}" srcOrd="1" destOrd="0" presId="urn:microsoft.com/office/officeart/2018/2/layout/IconVerticalSolidList"/>
    <dgm:cxn modelId="{4DEDFA19-67D6-4C17-A0C3-6DCCE8D6DE79}" type="presParOf" srcId="{CBAB3ACF-3967-4AF0-B23E-E079A3B47CDF}" destId="{09FF0FCE-8257-41ED-932E-651F547E32E0}" srcOrd="2" destOrd="0" presId="urn:microsoft.com/office/officeart/2018/2/layout/IconVerticalSolidList"/>
    <dgm:cxn modelId="{5370DD65-BDCD-44CB-AEDE-446F97C9C53B}" type="presParOf" srcId="{CBAB3ACF-3967-4AF0-B23E-E079A3B47CDF}" destId="{90D691B5-F673-4015-A265-0AD3987B0FB5}" srcOrd="3" destOrd="0" presId="urn:microsoft.com/office/officeart/2018/2/layout/IconVerticalSolidList"/>
    <dgm:cxn modelId="{BA4A5322-AB0A-40E7-AB6C-1F13F99CD03A}" type="presParOf" srcId="{595E2ED2-444D-414A-9039-FA5585AAE443}" destId="{99E77B27-EB28-4A3E-9203-B91FEB2A6113}" srcOrd="3" destOrd="0" presId="urn:microsoft.com/office/officeart/2018/2/layout/IconVerticalSolidList"/>
    <dgm:cxn modelId="{D631E0A9-0594-44EF-95FB-BEF5F7321BB4}" type="presParOf" srcId="{595E2ED2-444D-414A-9039-FA5585AAE443}" destId="{0AB1DE78-5F8A-4C1F-B04C-5502BBE64766}" srcOrd="4" destOrd="0" presId="urn:microsoft.com/office/officeart/2018/2/layout/IconVerticalSolidList"/>
    <dgm:cxn modelId="{F7F983F1-ADD0-4674-94E8-A2DA4909F917}" type="presParOf" srcId="{0AB1DE78-5F8A-4C1F-B04C-5502BBE64766}" destId="{3E45C8F0-3CA2-48F0-9AEF-67557CF548FC}" srcOrd="0" destOrd="0" presId="urn:microsoft.com/office/officeart/2018/2/layout/IconVerticalSolidList"/>
    <dgm:cxn modelId="{515863ED-5CEF-4FD4-80A1-301C90F6B9C8}" type="presParOf" srcId="{0AB1DE78-5F8A-4C1F-B04C-5502BBE64766}" destId="{3755746F-5E36-44A1-AB2F-D5D1BBAFF57B}" srcOrd="1" destOrd="0" presId="urn:microsoft.com/office/officeart/2018/2/layout/IconVerticalSolidList"/>
    <dgm:cxn modelId="{7D470E59-EB2C-4978-910F-D54AB95AE53A}" type="presParOf" srcId="{0AB1DE78-5F8A-4C1F-B04C-5502BBE64766}" destId="{CFF6795E-C065-4ED8-AEDF-164262FE43E0}" srcOrd="2" destOrd="0" presId="urn:microsoft.com/office/officeart/2018/2/layout/IconVerticalSolidList"/>
    <dgm:cxn modelId="{BEBBEA42-925F-4EDA-BE8E-64D8E440B16C}" type="presParOf" srcId="{0AB1DE78-5F8A-4C1F-B04C-5502BBE64766}" destId="{0831FC56-B935-4985-A394-A67EAB0F8063}" srcOrd="3" destOrd="0" presId="urn:microsoft.com/office/officeart/2018/2/layout/IconVerticalSolidList"/>
    <dgm:cxn modelId="{E42E9656-D79E-43E9-BB86-B8331413DEF8}" type="presParOf" srcId="{595E2ED2-444D-414A-9039-FA5585AAE443}" destId="{F61128E5-EFDA-490E-BB65-33292050D6C3}" srcOrd="5" destOrd="0" presId="urn:microsoft.com/office/officeart/2018/2/layout/IconVerticalSolidList"/>
    <dgm:cxn modelId="{246DE4D0-46F7-4958-8B1D-0A52CCA7D876}" type="presParOf" srcId="{595E2ED2-444D-414A-9039-FA5585AAE443}" destId="{118C2D8A-E083-40EE-8B8F-AEB8A60E44FD}" srcOrd="6" destOrd="0" presId="urn:microsoft.com/office/officeart/2018/2/layout/IconVerticalSolidList"/>
    <dgm:cxn modelId="{7390C1DA-0620-4E16-A13D-BA27F8E8C050}" type="presParOf" srcId="{118C2D8A-E083-40EE-8B8F-AEB8A60E44FD}" destId="{DCC76759-0F58-4819-9AC0-3D568019BA05}" srcOrd="0" destOrd="0" presId="urn:microsoft.com/office/officeart/2018/2/layout/IconVerticalSolidList"/>
    <dgm:cxn modelId="{A2FF7F2A-ECFF-4CFB-98A8-9DFDA896372D}" type="presParOf" srcId="{118C2D8A-E083-40EE-8B8F-AEB8A60E44FD}" destId="{8726CD31-F7FD-4FA8-89B3-C6B4A773B0FC}" srcOrd="1" destOrd="0" presId="urn:microsoft.com/office/officeart/2018/2/layout/IconVerticalSolidList"/>
    <dgm:cxn modelId="{ABD5C2DF-5EFF-4B97-80F2-3F2BBA0A209D}" type="presParOf" srcId="{118C2D8A-E083-40EE-8B8F-AEB8A60E44FD}" destId="{9FA3B720-C012-4F8F-9AE6-F6C805C65EC0}" srcOrd="2" destOrd="0" presId="urn:microsoft.com/office/officeart/2018/2/layout/IconVerticalSolidList"/>
    <dgm:cxn modelId="{28CC1827-F75D-44BF-972C-0F148556752F}" type="presParOf" srcId="{118C2D8A-E083-40EE-8B8F-AEB8A60E44FD}" destId="{BE177F03-0264-4855-A20C-BC763336143E}" srcOrd="3" destOrd="0" presId="urn:microsoft.com/office/officeart/2018/2/layout/IconVerticalSolidList"/>
    <dgm:cxn modelId="{699A0DEF-A372-4ECB-803F-CD03E36F6F48}" type="presParOf" srcId="{595E2ED2-444D-414A-9039-FA5585AAE443}" destId="{6DBCEB93-DCB6-4506-8F4B-37822671AF6A}" srcOrd="7" destOrd="0" presId="urn:microsoft.com/office/officeart/2018/2/layout/IconVerticalSolidList"/>
    <dgm:cxn modelId="{40CA5392-408C-412D-B76A-C452408FCDE2}" type="presParOf" srcId="{595E2ED2-444D-414A-9039-FA5585AAE443}" destId="{348E673E-9F2A-48DD-81EF-8B190384EBC4}" srcOrd="8" destOrd="0" presId="urn:microsoft.com/office/officeart/2018/2/layout/IconVerticalSolidList"/>
    <dgm:cxn modelId="{9ACFDC5D-3D76-4174-A69B-3BCE78794467}" type="presParOf" srcId="{348E673E-9F2A-48DD-81EF-8B190384EBC4}" destId="{A2D6F00F-C722-463E-8D82-C357DDEBCAC7}" srcOrd="0" destOrd="0" presId="urn:microsoft.com/office/officeart/2018/2/layout/IconVerticalSolidList"/>
    <dgm:cxn modelId="{AA4F2EB3-4CBF-44F0-948C-D9CAC285A591}" type="presParOf" srcId="{348E673E-9F2A-48DD-81EF-8B190384EBC4}" destId="{7E154781-D4BE-4DC8-B151-712BBAC47C83}" srcOrd="1" destOrd="0" presId="urn:microsoft.com/office/officeart/2018/2/layout/IconVerticalSolidList"/>
    <dgm:cxn modelId="{527A4925-816F-460F-96E3-C487497B2439}" type="presParOf" srcId="{348E673E-9F2A-48DD-81EF-8B190384EBC4}" destId="{95349CB5-AD00-404B-8B64-4B7E4B830C01}" srcOrd="2" destOrd="0" presId="urn:microsoft.com/office/officeart/2018/2/layout/IconVerticalSolidList"/>
    <dgm:cxn modelId="{659685AC-BAD7-4B8B-8688-E2B886222066}" type="presParOf" srcId="{348E673E-9F2A-48DD-81EF-8B190384EBC4}" destId="{1DF91D4E-AEFF-4620-A662-001AAEF6479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3773F-6860-499A-A46F-61C5D37B0233}">
      <dsp:nvSpPr>
        <dsp:cNvPr id="0" name=""/>
        <dsp:cNvSpPr/>
      </dsp:nvSpPr>
      <dsp:spPr>
        <a:xfrm>
          <a:off x="0" y="1722"/>
          <a:ext cx="6628804" cy="733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B4931-432A-4565-AD0A-B2D211C96854}">
      <dsp:nvSpPr>
        <dsp:cNvPr id="0" name=""/>
        <dsp:cNvSpPr/>
      </dsp:nvSpPr>
      <dsp:spPr>
        <a:xfrm>
          <a:off x="221983" y="166833"/>
          <a:ext cx="403606" cy="4036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FC94C8-D992-4A08-BEBE-E029243DFE2D}">
      <dsp:nvSpPr>
        <dsp:cNvPr id="0" name=""/>
        <dsp:cNvSpPr/>
      </dsp:nvSpPr>
      <dsp:spPr>
        <a:xfrm>
          <a:off x="847574" y="1722"/>
          <a:ext cx="5781229" cy="7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4" tIns="77664" rIns="77664" bIns="77664" numCol="1" spcCol="1270" anchor="ctr" anchorCtr="0">
          <a:noAutofit/>
        </a:bodyPr>
        <a:lstStyle/>
        <a:p>
          <a:pPr marL="0" lvl="0" indent="0" algn="l" defTabSz="844550">
            <a:lnSpc>
              <a:spcPct val="100000"/>
            </a:lnSpc>
            <a:spcBef>
              <a:spcPct val="0"/>
            </a:spcBef>
            <a:spcAft>
              <a:spcPct val="35000"/>
            </a:spcAft>
            <a:buNone/>
          </a:pPr>
          <a:r>
            <a:rPr lang="en-US" sz="1900" kern="1200" dirty="0"/>
            <a:t>The importance of oral health </a:t>
          </a:r>
        </a:p>
      </dsp:txBody>
      <dsp:txXfrm>
        <a:off x="847574" y="1722"/>
        <a:ext cx="5781229" cy="733830"/>
      </dsp:txXfrm>
    </dsp:sp>
    <dsp:sp modelId="{7536F49B-57F4-4B6E-9CD5-BEBBE89FF682}">
      <dsp:nvSpPr>
        <dsp:cNvPr id="0" name=""/>
        <dsp:cNvSpPr/>
      </dsp:nvSpPr>
      <dsp:spPr>
        <a:xfrm>
          <a:off x="0" y="943666"/>
          <a:ext cx="6628804" cy="733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7422B-AB49-4C67-A5EF-4463752D6578}">
      <dsp:nvSpPr>
        <dsp:cNvPr id="0" name=""/>
        <dsp:cNvSpPr/>
      </dsp:nvSpPr>
      <dsp:spPr>
        <a:xfrm>
          <a:off x="221983" y="1084122"/>
          <a:ext cx="403606" cy="4036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7893ED-5A1A-4FDC-AF1C-35388D9F9D12}">
      <dsp:nvSpPr>
        <dsp:cNvPr id="0" name=""/>
        <dsp:cNvSpPr/>
      </dsp:nvSpPr>
      <dsp:spPr>
        <a:xfrm>
          <a:off x="847574" y="919010"/>
          <a:ext cx="5781229" cy="7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4" tIns="77664" rIns="77664" bIns="77664" numCol="1" spcCol="1270" anchor="ctr" anchorCtr="0">
          <a:noAutofit/>
        </a:bodyPr>
        <a:lstStyle/>
        <a:p>
          <a:pPr marL="0" lvl="0" indent="0" algn="l" defTabSz="844550">
            <a:lnSpc>
              <a:spcPct val="100000"/>
            </a:lnSpc>
            <a:spcBef>
              <a:spcPct val="0"/>
            </a:spcBef>
            <a:spcAft>
              <a:spcPct val="35000"/>
            </a:spcAft>
            <a:buNone/>
          </a:pPr>
          <a:r>
            <a:rPr lang="en-US" sz="1900" kern="1200" dirty="0"/>
            <a:t>Prevalence of disease</a:t>
          </a:r>
        </a:p>
      </dsp:txBody>
      <dsp:txXfrm>
        <a:off x="847574" y="919010"/>
        <a:ext cx="5781229" cy="733830"/>
      </dsp:txXfrm>
    </dsp:sp>
    <dsp:sp modelId="{DF62F296-F7BA-49FA-8871-7222FD54B756}">
      <dsp:nvSpPr>
        <dsp:cNvPr id="0" name=""/>
        <dsp:cNvSpPr/>
      </dsp:nvSpPr>
      <dsp:spPr>
        <a:xfrm>
          <a:off x="0" y="1836298"/>
          <a:ext cx="6628804" cy="733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442F9-4CD4-485A-9686-35C3F4D527EA}">
      <dsp:nvSpPr>
        <dsp:cNvPr id="0" name=""/>
        <dsp:cNvSpPr/>
      </dsp:nvSpPr>
      <dsp:spPr>
        <a:xfrm>
          <a:off x="221983" y="2001410"/>
          <a:ext cx="403606" cy="4036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3E0751-732C-44E7-9A54-FF9A9A19E4E6}">
      <dsp:nvSpPr>
        <dsp:cNvPr id="0" name=""/>
        <dsp:cNvSpPr/>
      </dsp:nvSpPr>
      <dsp:spPr>
        <a:xfrm>
          <a:off x="847574" y="1836298"/>
          <a:ext cx="5781229" cy="7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4" tIns="77664" rIns="77664" bIns="77664" numCol="1" spcCol="1270" anchor="ctr" anchorCtr="0">
          <a:noAutofit/>
        </a:bodyPr>
        <a:lstStyle/>
        <a:p>
          <a:pPr marL="0" lvl="0" indent="0" algn="l" defTabSz="844550">
            <a:lnSpc>
              <a:spcPct val="100000"/>
            </a:lnSpc>
            <a:spcBef>
              <a:spcPct val="0"/>
            </a:spcBef>
            <a:spcAft>
              <a:spcPct val="35000"/>
            </a:spcAft>
            <a:buNone/>
          </a:pPr>
          <a:r>
            <a:rPr lang="en-US" sz="1900" kern="1200" dirty="0"/>
            <a:t>Dental terminology</a:t>
          </a:r>
        </a:p>
      </dsp:txBody>
      <dsp:txXfrm>
        <a:off x="847574" y="1836298"/>
        <a:ext cx="5781229" cy="733830"/>
      </dsp:txXfrm>
    </dsp:sp>
    <dsp:sp modelId="{C2793F2D-6AB2-4383-BE9F-70D4234E32DD}">
      <dsp:nvSpPr>
        <dsp:cNvPr id="0" name=""/>
        <dsp:cNvSpPr/>
      </dsp:nvSpPr>
      <dsp:spPr>
        <a:xfrm>
          <a:off x="0" y="2753586"/>
          <a:ext cx="6628804" cy="733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A56C5-5461-45CB-BBE5-D1ADC37D3A17}">
      <dsp:nvSpPr>
        <dsp:cNvPr id="0" name=""/>
        <dsp:cNvSpPr/>
      </dsp:nvSpPr>
      <dsp:spPr>
        <a:xfrm>
          <a:off x="221983" y="2918698"/>
          <a:ext cx="403606" cy="4036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88CEF3-50F1-41D5-AC1E-B92582E32FA1}">
      <dsp:nvSpPr>
        <dsp:cNvPr id="0" name=""/>
        <dsp:cNvSpPr/>
      </dsp:nvSpPr>
      <dsp:spPr>
        <a:xfrm>
          <a:off x="847574" y="2753586"/>
          <a:ext cx="5781229" cy="7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4" tIns="77664" rIns="77664" bIns="77664" numCol="1" spcCol="1270" anchor="ctr" anchorCtr="0">
          <a:noAutofit/>
        </a:bodyPr>
        <a:lstStyle/>
        <a:p>
          <a:pPr marL="0" lvl="0" indent="0" algn="l" defTabSz="844550">
            <a:lnSpc>
              <a:spcPct val="100000"/>
            </a:lnSpc>
            <a:spcBef>
              <a:spcPct val="0"/>
            </a:spcBef>
            <a:spcAft>
              <a:spcPct val="35000"/>
            </a:spcAft>
            <a:buNone/>
          </a:pPr>
          <a:r>
            <a:rPr lang="en-US" sz="1900" kern="1200" dirty="0"/>
            <a:t>Prevention</a:t>
          </a:r>
        </a:p>
      </dsp:txBody>
      <dsp:txXfrm>
        <a:off x="847574" y="2753586"/>
        <a:ext cx="5781229" cy="733830"/>
      </dsp:txXfrm>
    </dsp:sp>
    <dsp:sp modelId="{184DF5D6-FA6D-4C7A-B0A3-6539E65301A1}">
      <dsp:nvSpPr>
        <dsp:cNvPr id="0" name=""/>
        <dsp:cNvSpPr/>
      </dsp:nvSpPr>
      <dsp:spPr>
        <a:xfrm>
          <a:off x="0" y="3670874"/>
          <a:ext cx="6628804" cy="733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BFE6B-5B61-476A-A766-73699A13D5D7}">
      <dsp:nvSpPr>
        <dsp:cNvPr id="0" name=""/>
        <dsp:cNvSpPr/>
      </dsp:nvSpPr>
      <dsp:spPr>
        <a:xfrm>
          <a:off x="221983" y="3835986"/>
          <a:ext cx="403606" cy="4036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D5ED43-9F6F-45BE-8B58-DE6F789917F6}">
      <dsp:nvSpPr>
        <dsp:cNvPr id="0" name=""/>
        <dsp:cNvSpPr/>
      </dsp:nvSpPr>
      <dsp:spPr>
        <a:xfrm>
          <a:off x="847574" y="3670874"/>
          <a:ext cx="5781229" cy="7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4" tIns="77664" rIns="77664" bIns="77664" numCol="1" spcCol="1270" anchor="ctr" anchorCtr="0">
          <a:noAutofit/>
        </a:bodyPr>
        <a:lstStyle/>
        <a:p>
          <a:pPr marL="0" lvl="0" indent="0" algn="l" defTabSz="844550">
            <a:lnSpc>
              <a:spcPct val="100000"/>
            </a:lnSpc>
            <a:spcBef>
              <a:spcPct val="0"/>
            </a:spcBef>
            <a:spcAft>
              <a:spcPct val="35000"/>
            </a:spcAft>
            <a:buNone/>
          </a:pPr>
          <a:r>
            <a:rPr lang="en-US" sz="1900" kern="1200" dirty="0"/>
            <a:t>Community Oral Health Resources</a:t>
          </a:r>
        </a:p>
      </dsp:txBody>
      <dsp:txXfrm>
        <a:off x="847574" y="3670874"/>
        <a:ext cx="5781229" cy="733830"/>
      </dsp:txXfrm>
    </dsp:sp>
    <dsp:sp modelId="{016DA86B-64E0-4A0E-9C39-1C984B6D7F48}">
      <dsp:nvSpPr>
        <dsp:cNvPr id="0" name=""/>
        <dsp:cNvSpPr/>
      </dsp:nvSpPr>
      <dsp:spPr>
        <a:xfrm>
          <a:off x="0" y="4588162"/>
          <a:ext cx="6628804" cy="733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A388DB-F2BF-4214-9CF4-6625135C878F}">
      <dsp:nvSpPr>
        <dsp:cNvPr id="0" name=""/>
        <dsp:cNvSpPr/>
      </dsp:nvSpPr>
      <dsp:spPr>
        <a:xfrm>
          <a:off x="187465" y="4712604"/>
          <a:ext cx="530754" cy="5556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B14FF-8373-4E1D-9CB3-7F5B3994A642}">
      <dsp:nvSpPr>
        <dsp:cNvPr id="0" name=""/>
        <dsp:cNvSpPr/>
      </dsp:nvSpPr>
      <dsp:spPr>
        <a:xfrm>
          <a:off x="847574" y="4588162"/>
          <a:ext cx="5781229" cy="73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4" tIns="77664" rIns="77664" bIns="77664" numCol="1" spcCol="1270" anchor="ctr" anchorCtr="0">
          <a:noAutofit/>
        </a:bodyPr>
        <a:lstStyle/>
        <a:p>
          <a:pPr marL="0" lvl="0" indent="0" algn="l" defTabSz="844550">
            <a:lnSpc>
              <a:spcPct val="100000"/>
            </a:lnSpc>
            <a:spcBef>
              <a:spcPct val="0"/>
            </a:spcBef>
            <a:spcAft>
              <a:spcPct val="35000"/>
            </a:spcAft>
            <a:buNone/>
          </a:pPr>
          <a:r>
            <a:rPr lang="en-US" sz="1900" kern="1200" dirty="0"/>
            <a:t>Key Takeaways</a:t>
          </a:r>
        </a:p>
      </dsp:txBody>
      <dsp:txXfrm>
        <a:off x="847574" y="4588162"/>
        <a:ext cx="5781229" cy="73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FF6B7-C063-47A6-B758-35CE12B0041A}">
      <dsp:nvSpPr>
        <dsp:cNvPr id="0" name=""/>
        <dsp:cNvSpPr/>
      </dsp:nvSpPr>
      <dsp:spPr>
        <a:xfrm>
          <a:off x="196884" y="333813"/>
          <a:ext cx="1149456" cy="114945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14947-1839-48AB-B1E9-934B3C8CB34A}">
      <dsp:nvSpPr>
        <dsp:cNvPr id="0" name=""/>
        <dsp:cNvSpPr/>
      </dsp:nvSpPr>
      <dsp:spPr>
        <a:xfrm>
          <a:off x="438270" y="575199"/>
          <a:ext cx="666684" cy="6666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B1C6E9-8CF5-4D5C-8D95-F4D556F8366C}">
      <dsp:nvSpPr>
        <dsp:cNvPr id="0" name=""/>
        <dsp:cNvSpPr/>
      </dsp:nvSpPr>
      <dsp:spPr>
        <a:xfrm>
          <a:off x="1592652" y="333813"/>
          <a:ext cx="2709432" cy="1149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Dental caries is the most common chronic disease of childhood</a:t>
          </a:r>
          <a:endParaRPr lang="en-US" sz="2100" kern="1200" dirty="0"/>
        </a:p>
      </dsp:txBody>
      <dsp:txXfrm>
        <a:off x="1592652" y="333813"/>
        <a:ext cx="2709432" cy="1149456"/>
      </dsp:txXfrm>
    </dsp:sp>
    <dsp:sp modelId="{25A18279-D157-48BE-82EC-F7AB3F3A3065}">
      <dsp:nvSpPr>
        <dsp:cNvPr id="0" name=""/>
        <dsp:cNvSpPr/>
      </dsp:nvSpPr>
      <dsp:spPr>
        <a:xfrm>
          <a:off x="4774182" y="333813"/>
          <a:ext cx="1149456" cy="114945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A9E66-7DDA-4770-8A67-A9A42C24EA91}">
      <dsp:nvSpPr>
        <dsp:cNvPr id="0" name=""/>
        <dsp:cNvSpPr/>
      </dsp:nvSpPr>
      <dsp:spPr>
        <a:xfrm>
          <a:off x="5015568" y="575199"/>
          <a:ext cx="666684" cy="6666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F354FB-F015-474D-B74A-B923399C799A}">
      <dsp:nvSpPr>
        <dsp:cNvPr id="0" name=""/>
        <dsp:cNvSpPr/>
      </dsp:nvSpPr>
      <dsp:spPr>
        <a:xfrm>
          <a:off x="6169950" y="333813"/>
          <a:ext cx="2709432" cy="1149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a:t>Periodontitis Disease (Deep Gum Disease) affects almost 50% of U.S. Adults</a:t>
          </a:r>
          <a:endParaRPr lang="en-US" sz="2100" kern="1200"/>
        </a:p>
      </dsp:txBody>
      <dsp:txXfrm>
        <a:off x="6169950" y="333813"/>
        <a:ext cx="2709432" cy="1149456"/>
      </dsp:txXfrm>
    </dsp:sp>
    <dsp:sp modelId="{604D7DCE-1094-4887-96BB-B2236FEB5B13}">
      <dsp:nvSpPr>
        <dsp:cNvPr id="0" name=""/>
        <dsp:cNvSpPr/>
      </dsp:nvSpPr>
      <dsp:spPr>
        <a:xfrm>
          <a:off x="196884" y="2090873"/>
          <a:ext cx="1149456" cy="114945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F0268-ECC2-4F6E-A8CD-D80698125924}">
      <dsp:nvSpPr>
        <dsp:cNvPr id="0" name=""/>
        <dsp:cNvSpPr/>
      </dsp:nvSpPr>
      <dsp:spPr>
        <a:xfrm>
          <a:off x="438270" y="2332259"/>
          <a:ext cx="666684" cy="6666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E8AD01-23A7-414F-9647-69159284BBA3}">
      <dsp:nvSpPr>
        <dsp:cNvPr id="0" name=""/>
        <dsp:cNvSpPr/>
      </dsp:nvSpPr>
      <dsp:spPr>
        <a:xfrm>
          <a:off x="1592652" y="2090873"/>
          <a:ext cx="2709432" cy="1149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50,000 cases of oral cancers are diagnosed annually in the U.S.</a:t>
          </a:r>
          <a:endParaRPr lang="en-US" sz="2100" kern="1200" dirty="0"/>
        </a:p>
      </dsp:txBody>
      <dsp:txXfrm>
        <a:off x="1592652" y="2090873"/>
        <a:ext cx="2709432" cy="1149456"/>
      </dsp:txXfrm>
    </dsp:sp>
    <dsp:sp modelId="{D80C188A-770A-4122-A32D-D4A2BB8D4482}">
      <dsp:nvSpPr>
        <dsp:cNvPr id="0" name=""/>
        <dsp:cNvSpPr/>
      </dsp:nvSpPr>
      <dsp:spPr>
        <a:xfrm>
          <a:off x="4774182" y="2090873"/>
          <a:ext cx="1149456" cy="114945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156E5-5B8B-44AA-B9BC-A6A52FEF0E9D}">
      <dsp:nvSpPr>
        <dsp:cNvPr id="0" name=""/>
        <dsp:cNvSpPr/>
      </dsp:nvSpPr>
      <dsp:spPr>
        <a:xfrm>
          <a:off x="5015568" y="2332259"/>
          <a:ext cx="666684" cy="6666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8AC0FD-760B-4351-B4AE-E26F92584A38}">
      <dsp:nvSpPr>
        <dsp:cNvPr id="0" name=""/>
        <dsp:cNvSpPr/>
      </dsp:nvSpPr>
      <dsp:spPr>
        <a:xfrm>
          <a:off x="6169950" y="2090873"/>
          <a:ext cx="2709432" cy="1149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u="none" kern="1200" dirty="0"/>
            <a:t>Tooth decay can be prevented!</a:t>
          </a:r>
        </a:p>
      </dsp:txBody>
      <dsp:txXfrm>
        <a:off x="6169950" y="2090873"/>
        <a:ext cx="2709432" cy="1149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BBE02-637E-4A59-BB44-F4D2CDF574B9}">
      <dsp:nvSpPr>
        <dsp:cNvPr id="0" name=""/>
        <dsp:cNvSpPr/>
      </dsp:nvSpPr>
      <dsp:spPr>
        <a:xfrm>
          <a:off x="0" y="222"/>
          <a:ext cx="8904173" cy="8190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C59A4-A13C-407D-9706-F89AE616134C}">
      <dsp:nvSpPr>
        <dsp:cNvPr id="0" name=""/>
        <dsp:cNvSpPr/>
      </dsp:nvSpPr>
      <dsp:spPr>
        <a:xfrm>
          <a:off x="247756" y="184504"/>
          <a:ext cx="450467" cy="450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E80718-D5EA-46AB-B8EC-19D329CFC6EA}">
      <dsp:nvSpPr>
        <dsp:cNvPr id="0" name=""/>
        <dsp:cNvSpPr/>
      </dsp:nvSpPr>
      <dsp:spPr>
        <a:xfrm>
          <a:off x="945981" y="222"/>
          <a:ext cx="7958191" cy="81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81" tIns="86681" rIns="86681" bIns="86681" numCol="1" spcCol="1270" anchor="ctr" anchorCtr="0">
          <a:noAutofit/>
        </a:bodyPr>
        <a:lstStyle/>
        <a:p>
          <a:pPr marL="0" lvl="0" indent="0" algn="l" defTabSz="711200">
            <a:lnSpc>
              <a:spcPct val="100000"/>
            </a:lnSpc>
            <a:spcBef>
              <a:spcPct val="0"/>
            </a:spcBef>
            <a:spcAft>
              <a:spcPct val="35000"/>
            </a:spcAft>
            <a:buNone/>
          </a:pPr>
          <a:r>
            <a:rPr lang="en-US" sz="1600" b="1" kern="1200" dirty="0"/>
            <a:t>Gingivitis – Inflamed gums: red, swollen and bleeding caused by plaque or hormonal changes.</a:t>
          </a:r>
        </a:p>
      </dsp:txBody>
      <dsp:txXfrm>
        <a:off x="945981" y="222"/>
        <a:ext cx="7958191" cy="819031"/>
      </dsp:txXfrm>
    </dsp:sp>
    <dsp:sp modelId="{C4192FBB-FE7B-46B1-B4CF-C439E7B9B0AC}">
      <dsp:nvSpPr>
        <dsp:cNvPr id="0" name=""/>
        <dsp:cNvSpPr/>
      </dsp:nvSpPr>
      <dsp:spPr>
        <a:xfrm>
          <a:off x="0" y="1144732"/>
          <a:ext cx="8904173" cy="8190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77610-95DC-44A9-AF34-5D64E165A163}">
      <dsp:nvSpPr>
        <dsp:cNvPr id="0" name=""/>
        <dsp:cNvSpPr/>
      </dsp:nvSpPr>
      <dsp:spPr>
        <a:xfrm>
          <a:off x="247756" y="1329014"/>
          <a:ext cx="450467" cy="450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56E863-92C6-4832-9615-1E1FCA68C3DB}">
      <dsp:nvSpPr>
        <dsp:cNvPr id="0" name=""/>
        <dsp:cNvSpPr/>
      </dsp:nvSpPr>
      <dsp:spPr>
        <a:xfrm>
          <a:off x="945981" y="1024011"/>
          <a:ext cx="7958191" cy="106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81" tIns="86681" rIns="86681" bIns="86681" numCol="1" spcCol="1270" anchor="ctr" anchorCtr="0">
          <a:noAutofit/>
        </a:bodyPr>
        <a:lstStyle/>
        <a:p>
          <a:pPr marL="0" lvl="0" indent="0" algn="l" defTabSz="711200">
            <a:lnSpc>
              <a:spcPct val="100000"/>
            </a:lnSpc>
            <a:spcBef>
              <a:spcPct val="0"/>
            </a:spcBef>
            <a:spcAft>
              <a:spcPct val="35000"/>
            </a:spcAft>
            <a:buNone/>
          </a:pPr>
          <a:r>
            <a:rPr lang="en-US" sz="1600" b="1" kern="1200" dirty="0"/>
            <a:t>Periodontitis – Chronic gum disease that may lead to permanent bone loss and tooth mobility.</a:t>
          </a:r>
        </a:p>
      </dsp:txBody>
      <dsp:txXfrm>
        <a:off x="945981" y="1024011"/>
        <a:ext cx="7958191" cy="1060473"/>
      </dsp:txXfrm>
    </dsp:sp>
    <dsp:sp modelId="{1BBC6785-AB21-46EF-B429-6F8ED8532F01}">
      <dsp:nvSpPr>
        <dsp:cNvPr id="0" name=""/>
        <dsp:cNvSpPr/>
      </dsp:nvSpPr>
      <dsp:spPr>
        <a:xfrm>
          <a:off x="0" y="2289242"/>
          <a:ext cx="8904173" cy="1048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5C9199-DCB1-41B4-BCD1-F68CC5349949}">
      <dsp:nvSpPr>
        <dsp:cNvPr id="0" name=""/>
        <dsp:cNvSpPr/>
      </dsp:nvSpPr>
      <dsp:spPr>
        <a:xfrm>
          <a:off x="247756" y="2588058"/>
          <a:ext cx="450467" cy="450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CCB60C-FD14-4C73-A55F-5186D0CCC957}">
      <dsp:nvSpPr>
        <dsp:cNvPr id="0" name=""/>
        <dsp:cNvSpPr/>
      </dsp:nvSpPr>
      <dsp:spPr>
        <a:xfrm>
          <a:off x="945981" y="2403776"/>
          <a:ext cx="7958191" cy="81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81" tIns="86681" rIns="86681" bIns="86681" numCol="1" spcCol="1270" anchor="ctr" anchorCtr="0">
          <a:noAutofit/>
        </a:bodyPr>
        <a:lstStyle/>
        <a:p>
          <a:pPr marL="0" lvl="0" indent="0" algn="l" defTabSz="711200">
            <a:lnSpc>
              <a:spcPct val="100000"/>
            </a:lnSpc>
            <a:spcBef>
              <a:spcPct val="0"/>
            </a:spcBef>
            <a:spcAft>
              <a:spcPct val="35000"/>
            </a:spcAft>
            <a:buNone/>
          </a:pPr>
          <a:r>
            <a:rPr lang="en-US" sz="1600" b="1" kern="1200" dirty="0"/>
            <a:t>Substance use and abuse – Severe alcohol and drug usage can increase tooth decay, risk of certain oral cancers and permanent tooth loss.</a:t>
          </a:r>
        </a:p>
      </dsp:txBody>
      <dsp:txXfrm>
        <a:off x="945981" y="2403776"/>
        <a:ext cx="7958191" cy="819031"/>
      </dsp:txXfrm>
    </dsp:sp>
    <dsp:sp modelId="{2DB7DCA3-2A11-4834-8321-1A78E6F6858E}">
      <dsp:nvSpPr>
        <dsp:cNvPr id="0" name=""/>
        <dsp:cNvSpPr/>
      </dsp:nvSpPr>
      <dsp:spPr>
        <a:xfrm>
          <a:off x="0" y="3542320"/>
          <a:ext cx="8904173" cy="8190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04BF3-39C3-4E6B-9293-2308F0CE356A}">
      <dsp:nvSpPr>
        <dsp:cNvPr id="0" name=""/>
        <dsp:cNvSpPr/>
      </dsp:nvSpPr>
      <dsp:spPr>
        <a:xfrm>
          <a:off x="247756" y="3726380"/>
          <a:ext cx="450467" cy="4504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067031-3E7D-48FA-BB92-47FBB66551CD}">
      <dsp:nvSpPr>
        <dsp:cNvPr id="0" name=""/>
        <dsp:cNvSpPr/>
      </dsp:nvSpPr>
      <dsp:spPr>
        <a:xfrm>
          <a:off x="945981" y="3542098"/>
          <a:ext cx="7958191" cy="81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81" tIns="86681" rIns="86681" bIns="86681" numCol="1" spcCol="1270" anchor="ctr" anchorCtr="0">
          <a:noAutofit/>
        </a:bodyPr>
        <a:lstStyle/>
        <a:p>
          <a:pPr marL="0" lvl="0" indent="0" algn="l" defTabSz="711200">
            <a:lnSpc>
              <a:spcPct val="100000"/>
            </a:lnSpc>
            <a:spcBef>
              <a:spcPct val="0"/>
            </a:spcBef>
            <a:spcAft>
              <a:spcPct val="35000"/>
            </a:spcAft>
            <a:buNone/>
          </a:pPr>
          <a:r>
            <a:rPr lang="en-US" sz="1600" b="1" kern="1200" dirty="0"/>
            <a:t>Oral cancer </a:t>
          </a:r>
          <a:r>
            <a:rPr lang="en-US" sz="1600" b="0" kern="1200" dirty="0"/>
            <a:t>-</a:t>
          </a:r>
          <a:r>
            <a:rPr lang="en-US" sz="1600" b="1" kern="1200" dirty="0"/>
            <a:t> Early signs may include a sore, color change of oral tissue, pain or lump. Can occur with no risk factors, however often associated with tobacco use. </a:t>
          </a:r>
        </a:p>
      </dsp:txBody>
      <dsp:txXfrm>
        <a:off x="945981" y="3542098"/>
        <a:ext cx="7958191" cy="819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E7A39-AED9-40D9-95D5-8B9FF61AE0A2}">
      <dsp:nvSpPr>
        <dsp:cNvPr id="0" name=""/>
        <dsp:cNvSpPr/>
      </dsp:nvSpPr>
      <dsp:spPr>
        <a:xfrm>
          <a:off x="0" y="3274431"/>
          <a:ext cx="8228918" cy="537197"/>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Maintain regular check-ups: See a dentist 2x a year. Don’t delay necessary treatment</a:t>
          </a:r>
        </a:p>
      </dsp:txBody>
      <dsp:txXfrm>
        <a:off x="0" y="3274431"/>
        <a:ext cx="8228918" cy="537197"/>
      </dsp:txXfrm>
    </dsp:sp>
    <dsp:sp modelId="{9694E1D2-7650-4194-B2E0-E06BE4886D77}">
      <dsp:nvSpPr>
        <dsp:cNvPr id="0" name=""/>
        <dsp:cNvSpPr/>
      </dsp:nvSpPr>
      <dsp:spPr>
        <a:xfrm rot="10800000">
          <a:off x="0" y="2456279"/>
          <a:ext cx="8228918" cy="826210"/>
        </a:xfrm>
        <a:prstGeom prst="upArrowCallou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Eat healthy meals: Limit sugary foods and choose water for drinking</a:t>
          </a:r>
        </a:p>
      </dsp:txBody>
      <dsp:txXfrm rot="10800000">
        <a:off x="0" y="2456279"/>
        <a:ext cx="8228918" cy="536846"/>
      </dsp:txXfrm>
    </dsp:sp>
    <dsp:sp modelId="{CA41042E-D8E3-466A-994A-BBDB02669EA9}">
      <dsp:nvSpPr>
        <dsp:cNvPr id="0" name=""/>
        <dsp:cNvSpPr/>
      </dsp:nvSpPr>
      <dsp:spPr>
        <a:xfrm rot="10800000">
          <a:off x="0" y="1638127"/>
          <a:ext cx="8228918" cy="826210"/>
        </a:xfrm>
        <a:prstGeom prst="upArrowCallou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Choose Fluoride: Toothpaste, mouthwash, and systemic fluoride in tap water strengthens teeth</a:t>
          </a:r>
        </a:p>
      </dsp:txBody>
      <dsp:txXfrm rot="10800000">
        <a:off x="0" y="1638127"/>
        <a:ext cx="8228918" cy="536846"/>
      </dsp:txXfrm>
    </dsp:sp>
    <dsp:sp modelId="{BF175CCD-1832-4B77-8279-04D6C31D263D}">
      <dsp:nvSpPr>
        <dsp:cNvPr id="0" name=""/>
        <dsp:cNvSpPr/>
      </dsp:nvSpPr>
      <dsp:spPr>
        <a:xfrm rot="10800000">
          <a:off x="0" y="819975"/>
          <a:ext cx="8228918" cy="826210"/>
        </a:xfrm>
        <a:prstGeom prst="upArrowCallou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Floss at least 1x a day: Before bed or after meals</a:t>
          </a:r>
        </a:p>
      </dsp:txBody>
      <dsp:txXfrm rot="10800000">
        <a:off x="0" y="819975"/>
        <a:ext cx="8228918" cy="536846"/>
      </dsp:txXfrm>
    </dsp:sp>
    <dsp:sp modelId="{DF3B5794-7D20-4AAB-8697-F5D3EA13E41D}">
      <dsp:nvSpPr>
        <dsp:cNvPr id="0" name=""/>
        <dsp:cNvSpPr/>
      </dsp:nvSpPr>
      <dsp:spPr>
        <a:xfrm rot="10800000">
          <a:off x="0" y="1822"/>
          <a:ext cx="8228918" cy="826210"/>
        </a:xfrm>
        <a:prstGeom prst="upArrowCallou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Brush 2x a day: Morning and Night</a:t>
          </a:r>
        </a:p>
      </dsp:txBody>
      <dsp:txXfrm rot="10800000">
        <a:off x="0" y="1822"/>
        <a:ext cx="8228918" cy="536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88281-5926-4277-9E5A-508B76204B2C}">
      <dsp:nvSpPr>
        <dsp:cNvPr id="0" name=""/>
        <dsp:cNvSpPr/>
      </dsp:nvSpPr>
      <dsp:spPr>
        <a:xfrm>
          <a:off x="0" y="3241"/>
          <a:ext cx="9618133" cy="6905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83D3C-E2D8-44D6-9D4B-9B6222492BCC}">
      <dsp:nvSpPr>
        <dsp:cNvPr id="0" name=""/>
        <dsp:cNvSpPr/>
      </dsp:nvSpPr>
      <dsp:spPr>
        <a:xfrm>
          <a:off x="68017" y="84564"/>
          <a:ext cx="661538" cy="527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043477-C944-466A-8B7B-75DBE1ACA2FB}">
      <dsp:nvSpPr>
        <dsp:cNvPr id="0" name=""/>
        <dsp:cNvSpPr/>
      </dsp:nvSpPr>
      <dsp:spPr>
        <a:xfrm>
          <a:off x="797573" y="3241"/>
          <a:ext cx="8820559" cy="69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82" tIns="73082" rIns="73082" bIns="73082" numCol="1" spcCol="1270" anchor="ctr" anchorCtr="0">
          <a:noAutofit/>
        </a:bodyPr>
        <a:lstStyle/>
        <a:p>
          <a:pPr marL="0" lvl="0" indent="0" algn="l" defTabSz="800100">
            <a:lnSpc>
              <a:spcPct val="100000"/>
            </a:lnSpc>
            <a:spcBef>
              <a:spcPct val="0"/>
            </a:spcBef>
            <a:spcAft>
              <a:spcPct val="35000"/>
            </a:spcAft>
            <a:buNone/>
          </a:pPr>
          <a:r>
            <a:rPr lang="en-US" sz="1800" kern="1200"/>
            <a:t>Oral health is connected to your general health</a:t>
          </a:r>
        </a:p>
      </dsp:txBody>
      <dsp:txXfrm>
        <a:off x="797573" y="3241"/>
        <a:ext cx="8820559" cy="690540"/>
      </dsp:txXfrm>
    </dsp:sp>
    <dsp:sp modelId="{B598B045-C42E-459A-BC3D-4A86DD87142A}">
      <dsp:nvSpPr>
        <dsp:cNvPr id="0" name=""/>
        <dsp:cNvSpPr/>
      </dsp:nvSpPr>
      <dsp:spPr>
        <a:xfrm>
          <a:off x="0" y="866417"/>
          <a:ext cx="9618133" cy="6905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244F7-3344-4FE0-AF27-691080B74156}">
      <dsp:nvSpPr>
        <dsp:cNvPr id="0" name=""/>
        <dsp:cNvSpPr/>
      </dsp:nvSpPr>
      <dsp:spPr>
        <a:xfrm>
          <a:off x="111580" y="985818"/>
          <a:ext cx="574412" cy="451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1000" b="-11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D691B5-F673-4015-A265-0AD3987B0FB5}">
      <dsp:nvSpPr>
        <dsp:cNvPr id="0" name=""/>
        <dsp:cNvSpPr/>
      </dsp:nvSpPr>
      <dsp:spPr>
        <a:xfrm>
          <a:off x="797573" y="866417"/>
          <a:ext cx="8820559" cy="69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82" tIns="73082" rIns="73082" bIns="73082" numCol="1" spcCol="1270" anchor="ctr" anchorCtr="0">
          <a:noAutofit/>
        </a:bodyPr>
        <a:lstStyle/>
        <a:p>
          <a:pPr marL="0" lvl="0" indent="0" algn="l" defTabSz="800100">
            <a:lnSpc>
              <a:spcPct val="100000"/>
            </a:lnSpc>
            <a:spcBef>
              <a:spcPct val="0"/>
            </a:spcBef>
            <a:spcAft>
              <a:spcPct val="35000"/>
            </a:spcAft>
            <a:buNone/>
          </a:pPr>
          <a:r>
            <a:rPr lang="en-US" sz="1800" kern="1200" dirty="0"/>
            <a:t>Oral health can affect one’s quality of life – physical, social and mental well-being</a:t>
          </a:r>
        </a:p>
      </dsp:txBody>
      <dsp:txXfrm>
        <a:off x="797573" y="866417"/>
        <a:ext cx="8820559" cy="690540"/>
      </dsp:txXfrm>
    </dsp:sp>
    <dsp:sp modelId="{3E45C8F0-3CA2-48F0-9AEF-67557CF548FC}">
      <dsp:nvSpPr>
        <dsp:cNvPr id="0" name=""/>
        <dsp:cNvSpPr/>
      </dsp:nvSpPr>
      <dsp:spPr>
        <a:xfrm>
          <a:off x="0" y="1729592"/>
          <a:ext cx="9618133" cy="6905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5746F-5E36-44A1-AB2F-D5D1BBAFF57B}">
      <dsp:nvSpPr>
        <dsp:cNvPr id="0" name=""/>
        <dsp:cNvSpPr/>
      </dsp:nvSpPr>
      <dsp:spPr>
        <a:xfrm>
          <a:off x="141406" y="1816101"/>
          <a:ext cx="514761" cy="5175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31FC56-B935-4985-A394-A67EAB0F8063}">
      <dsp:nvSpPr>
        <dsp:cNvPr id="0" name=""/>
        <dsp:cNvSpPr/>
      </dsp:nvSpPr>
      <dsp:spPr>
        <a:xfrm>
          <a:off x="797573" y="1729592"/>
          <a:ext cx="8820559" cy="69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82" tIns="73082" rIns="73082" bIns="73082" numCol="1" spcCol="1270" anchor="ctr" anchorCtr="0">
          <a:noAutofit/>
        </a:bodyPr>
        <a:lstStyle/>
        <a:p>
          <a:pPr marL="0" lvl="0" indent="0" algn="l" defTabSz="800100">
            <a:lnSpc>
              <a:spcPct val="100000"/>
            </a:lnSpc>
            <a:spcBef>
              <a:spcPct val="0"/>
            </a:spcBef>
            <a:spcAft>
              <a:spcPct val="35000"/>
            </a:spcAft>
            <a:buNone/>
          </a:pPr>
          <a:r>
            <a:rPr lang="en-US" sz="1800" kern="1200" dirty="0"/>
            <a:t>Tooth decay is a chronic issue that can be prevented</a:t>
          </a:r>
        </a:p>
      </dsp:txBody>
      <dsp:txXfrm>
        <a:off x="797573" y="1729592"/>
        <a:ext cx="8820559" cy="690540"/>
      </dsp:txXfrm>
    </dsp:sp>
    <dsp:sp modelId="{DCC76759-0F58-4819-9AC0-3D568019BA05}">
      <dsp:nvSpPr>
        <dsp:cNvPr id="0" name=""/>
        <dsp:cNvSpPr/>
      </dsp:nvSpPr>
      <dsp:spPr>
        <a:xfrm>
          <a:off x="0" y="2592767"/>
          <a:ext cx="9618133" cy="6905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6CD31-F7FD-4FA8-89B3-C6B4A773B0FC}">
      <dsp:nvSpPr>
        <dsp:cNvPr id="0" name=""/>
        <dsp:cNvSpPr/>
      </dsp:nvSpPr>
      <dsp:spPr>
        <a:xfrm>
          <a:off x="173567" y="2628899"/>
          <a:ext cx="450439" cy="6182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177F03-0264-4855-A20C-BC763336143E}">
      <dsp:nvSpPr>
        <dsp:cNvPr id="0" name=""/>
        <dsp:cNvSpPr/>
      </dsp:nvSpPr>
      <dsp:spPr>
        <a:xfrm>
          <a:off x="797573" y="2592767"/>
          <a:ext cx="8820559" cy="69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82" tIns="73082" rIns="73082" bIns="73082" numCol="1" spcCol="1270" anchor="ctr" anchorCtr="0">
          <a:noAutofit/>
        </a:bodyPr>
        <a:lstStyle/>
        <a:p>
          <a:pPr marL="0" lvl="0" indent="0" algn="l" defTabSz="800100">
            <a:lnSpc>
              <a:spcPct val="100000"/>
            </a:lnSpc>
            <a:spcBef>
              <a:spcPct val="0"/>
            </a:spcBef>
            <a:spcAft>
              <a:spcPct val="35000"/>
            </a:spcAft>
            <a:buNone/>
          </a:pPr>
          <a:r>
            <a:rPr lang="en-US" sz="1800" kern="1200" dirty="0"/>
            <a:t>Prevention includes maintaining good oral hygiene and healthy lifestyle habits</a:t>
          </a:r>
        </a:p>
      </dsp:txBody>
      <dsp:txXfrm>
        <a:off x="797573" y="2592767"/>
        <a:ext cx="8820559" cy="690540"/>
      </dsp:txXfrm>
    </dsp:sp>
    <dsp:sp modelId="{A2D6F00F-C722-463E-8D82-C357DDEBCAC7}">
      <dsp:nvSpPr>
        <dsp:cNvPr id="0" name=""/>
        <dsp:cNvSpPr/>
      </dsp:nvSpPr>
      <dsp:spPr>
        <a:xfrm>
          <a:off x="0" y="3455942"/>
          <a:ext cx="9618133" cy="6905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154781-D4BE-4DC8-B151-712BBAC47C83}">
      <dsp:nvSpPr>
        <dsp:cNvPr id="0" name=""/>
        <dsp:cNvSpPr/>
      </dsp:nvSpPr>
      <dsp:spPr>
        <a:xfrm>
          <a:off x="160868" y="3543300"/>
          <a:ext cx="475836" cy="5158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F91D4E-AEFF-4620-A662-001AAEF64793}">
      <dsp:nvSpPr>
        <dsp:cNvPr id="0" name=""/>
        <dsp:cNvSpPr/>
      </dsp:nvSpPr>
      <dsp:spPr>
        <a:xfrm>
          <a:off x="797573" y="3455942"/>
          <a:ext cx="8820559" cy="690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082" tIns="73082" rIns="73082" bIns="73082" numCol="1" spcCol="1270" anchor="ctr" anchorCtr="0">
          <a:noAutofit/>
        </a:bodyPr>
        <a:lstStyle/>
        <a:p>
          <a:pPr marL="0" lvl="0" indent="0" algn="l" defTabSz="800100">
            <a:lnSpc>
              <a:spcPct val="100000"/>
            </a:lnSpc>
            <a:spcBef>
              <a:spcPct val="0"/>
            </a:spcBef>
            <a:spcAft>
              <a:spcPct val="35000"/>
            </a:spcAft>
            <a:buNone/>
          </a:pPr>
          <a:r>
            <a:rPr lang="en-US" sz="1800" kern="1200" dirty="0"/>
            <a:t>We can support our community by providing oral health resources</a:t>
          </a:r>
        </a:p>
      </dsp:txBody>
      <dsp:txXfrm>
        <a:off x="797573" y="3455942"/>
        <a:ext cx="8820559" cy="6905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AED6D5EB-4BCA-4D69-8247-28CFA967EE76}" type="datetimeFigureOut">
              <a:rPr lang="en-US" smtClean="0"/>
              <a:t>1/8/2020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D751C20-9505-47E9-9EB7-D1FC71FFC5EB}" type="slidenum">
              <a:rPr lang="en-US" smtClean="0"/>
              <a:t>‹#›</a:t>
            </a:fld>
            <a:endParaRPr lang="en-US"/>
          </a:p>
        </p:txBody>
      </p:sp>
    </p:spTree>
    <p:extLst>
      <p:ext uri="{BB962C8B-B14F-4D97-AF65-F5344CB8AC3E}">
        <p14:creationId xmlns:p14="http://schemas.microsoft.com/office/powerpoint/2010/main" val="410742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a:t>
            </a:r>
          </a:p>
          <a:p>
            <a:pPr marL="181225" indent="-181225">
              <a:buFont typeface="Arial" panose="020B0604020202020204" pitchFamily="34" charset="0"/>
              <a:buChar char="•"/>
            </a:pPr>
            <a:r>
              <a:rPr lang="en-US" dirty="0"/>
              <a:t>Introduce yourself and the program </a:t>
            </a:r>
          </a:p>
          <a:p>
            <a:pPr marL="181225" indent="-181225">
              <a:buFont typeface="Arial" panose="020B0604020202020204" pitchFamily="34" charset="0"/>
              <a:buChar char="•"/>
            </a:pPr>
            <a:r>
              <a:rPr lang="en-US" dirty="0"/>
              <a:t>PowerPoint is available online: (cchealth.org/dental)</a:t>
            </a:r>
          </a:p>
          <a:p>
            <a:pPr marL="181225" indent="-181225" defTabSz="966529">
              <a:buFont typeface="Arial" panose="020B0604020202020204" pitchFamily="34" charset="0"/>
              <a:buChar char="•"/>
              <a:defRPr/>
            </a:pPr>
            <a:r>
              <a:rPr lang="en-US" dirty="0"/>
              <a:t>Ask audience if there are any topics that they would like to discuss. Consider writing suggestions or questions on paper/board for follow up. </a:t>
            </a:r>
          </a:p>
          <a:p>
            <a:pPr marL="181225" indent="-181225">
              <a:buFont typeface="Arial" panose="020B0604020202020204" pitchFamily="34" charset="0"/>
              <a:buChar char="•"/>
            </a:pPr>
            <a:r>
              <a:rPr lang="en-US" dirty="0"/>
              <a:t>Encourage audience to ask questions. </a:t>
            </a:r>
          </a:p>
          <a:p>
            <a:endParaRPr lang="en-US" dirty="0"/>
          </a:p>
          <a:p>
            <a:r>
              <a:rPr lang="en-US" b="1" dirty="0"/>
              <a:t>Note from the Contra Costa Community Oral Health Program: </a:t>
            </a:r>
            <a:r>
              <a:rPr lang="en-US" dirty="0"/>
              <a:t>Please customize slides to adapt to your program. </a:t>
            </a:r>
          </a:p>
          <a:p>
            <a:endParaRPr lang="en-US" dirty="0"/>
          </a:p>
        </p:txBody>
      </p:sp>
      <p:sp>
        <p:nvSpPr>
          <p:cNvPr id="4" name="Slide Number Placeholder 3"/>
          <p:cNvSpPr>
            <a:spLocks noGrp="1"/>
          </p:cNvSpPr>
          <p:nvPr>
            <p:ph type="sldNum" sz="quarter" idx="5"/>
          </p:nvPr>
        </p:nvSpPr>
        <p:spPr/>
        <p:txBody>
          <a:bodyPr/>
          <a:lstStyle/>
          <a:p>
            <a:pPr defTabSz="483265">
              <a:defRPr/>
            </a:pPr>
            <a:fld id="{E945D5A5-EBB2-49C4-BC49-702B8736C948}" type="slidenum">
              <a:rPr lang="en-US">
                <a:solidFill>
                  <a:prstClr val="black"/>
                </a:solidFill>
                <a:latin typeface="Calibri" panose="020F0502020204030204"/>
              </a:rPr>
              <a:pPr defTabSz="483265">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22492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Plaque:</a:t>
            </a:r>
          </a:p>
          <a:p>
            <a:pPr marL="177845" indent="-177845">
              <a:buFont typeface="Arial" panose="020B0604020202020204" pitchFamily="34" charset="0"/>
              <a:buChar char="•"/>
            </a:pPr>
            <a:r>
              <a:rPr lang="en-US" dirty="0"/>
              <a:t>Sticky, colorless to tooth colored film containing bacteria that forms daily around the teeth. </a:t>
            </a:r>
          </a:p>
          <a:p>
            <a:pPr marL="177845" indent="-177845">
              <a:buFont typeface="Arial" panose="020B0604020202020204" pitchFamily="34" charset="0"/>
              <a:buChar char="•"/>
            </a:pPr>
            <a:r>
              <a:rPr lang="en-US" dirty="0"/>
              <a:t>Plaque overtime, includes build of bacteria including saliva and food particles. </a:t>
            </a:r>
          </a:p>
          <a:p>
            <a:pPr marL="177845" indent="-177845">
              <a:buFont typeface="Arial" panose="020B0604020202020204" pitchFamily="34" charset="0"/>
              <a:buChar char="•"/>
            </a:pPr>
            <a:r>
              <a:rPr lang="en-US" dirty="0"/>
              <a:t>If plaque is not removed can eventually harden into calculus or tartar. </a:t>
            </a:r>
          </a:p>
          <a:p>
            <a:pPr marL="177845" indent="-177845">
              <a:buFont typeface="Arial" panose="020B0604020202020204" pitchFamily="34" charset="0"/>
              <a:buChar char="•"/>
            </a:pPr>
            <a:r>
              <a:rPr lang="en-US" dirty="0"/>
              <a:t>May result in cavities or irritation of the gums when tartar collects above the gum line (gingivitis).</a:t>
            </a:r>
          </a:p>
          <a:p>
            <a:endParaRPr lang="en-US" dirty="0"/>
          </a:p>
          <a:p>
            <a:endParaRPr lang="en-US" dirty="0"/>
          </a:p>
          <a:p>
            <a:r>
              <a:rPr lang="en-US" b="1" dirty="0"/>
              <a:t>References: </a:t>
            </a:r>
            <a:endParaRPr lang="en-US" dirty="0">
              <a:effectLst/>
            </a:endParaRPr>
          </a:p>
          <a:p>
            <a:pPr marL="171450" marR="0" lvl="0" indent="-171450" algn="l" defTabSz="9485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California Department of Public Health, Office of Oral Health. </a:t>
            </a:r>
            <a:r>
              <a:rPr lang="en-US" i="1" dirty="0"/>
              <a:t>Oral Health 101: Preventing Dental Decay in Children. </a:t>
            </a:r>
            <a:r>
              <a:rPr lang="en-US" dirty="0"/>
              <a:t>PowerPoint Presentation. </a:t>
            </a:r>
          </a:p>
          <a:p>
            <a:pPr marL="171450" marR="0" lvl="0" indent="-171450" algn="l" defTabSz="9485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“Plaque.” </a:t>
            </a:r>
            <a:r>
              <a:rPr lang="en-US" i="1" dirty="0">
                <a:effectLst/>
              </a:rPr>
              <a:t>Mouth Healthy TM</a:t>
            </a:r>
            <a:r>
              <a:rPr lang="en-US" dirty="0">
                <a:effectLst/>
              </a:rPr>
              <a:t>, www.mouthhealthy.org/en/az-topics/p/plaque.</a:t>
            </a:r>
          </a:p>
          <a:p>
            <a:endParaRPr lang="en-US" dirty="0"/>
          </a:p>
        </p:txBody>
      </p:sp>
      <p:sp>
        <p:nvSpPr>
          <p:cNvPr id="4" name="Slide Number Placeholder 3"/>
          <p:cNvSpPr>
            <a:spLocks noGrp="1"/>
          </p:cNvSpPr>
          <p:nvPr>
            <p:ph type="sldNum" sz="quarter" idx="5"/>
          </p:nvPr>
        </p:nvSpPr>
        <p:spPr/>
        <p:txBody>
          <a:bodyPr/>
          <a:lstStyle/>
          <a:p>
            <a:pPr defTabSz="483265">
              <a:defRPr/>
            </a:pPr>
            <a:fld id="{E945D5A5-EBB2-49C4-BC49-702B8736C948}" type="slidenum">
              <a:rPr lang="en-US">
                <a:solidFill>
                  <a:prstClr val="black"/>
                </a:solidFill>
                <a:latin typeface="Calibri" panose="020F0502020204030204"/>
              </a:rPr>
              <a:pPr defTabSz="48326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95628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Types of Oral Disease:</a:t>
            </a:r>
            <a:r>
              <a:rPr lang="en-US" dirty="0"/>
              <a:t>	</a:t>
            </a:r>
          </a:p>
          <a:p>
            <a:pPr marL="181225" indent="-181225">
              <a:buFont typeface="Arial" panose="020B0604020202020204" pitchFamily="34" charset="0"/>
              <a:buChar char="•"/>
            </a:pPr>
            <a:r>
              <a:rPr lang="en-US" dirty="0"/>
              <a:t>Gingivitis – inflamed gums, red, swollen and bleeding cause by plaque or hormonal changes.</a:t>
            </a:r>
          </a:p>
          <a:p>
            <a:pPr marL="181225" indent="-181225">
              <a:buFont typeface="Arial" panose="020B0604020202020204" pitchFamily="34" charset="0"/>
              <a:buChar char="•"/>
            </a:pPr>
            <a:r>
              <a:rPr lang="en-US" dirty="0"/>
              <a:t>Periodontitis – chronic gum disease that may lead to permanent bone loss and tooth mobility.</a:t>
            </a:r>
          </a:p>
          <a:p>
            <a:pPr marL="181225" indent="-181225">
              <a:buFont typeface="Arial" panose="020B0604020202020204" pitchFamily="34" charset="0"/>
              <a:buChar char="•"/>
            </a:pPr>
            <a:r>
              <a:rPr lang="en-US" dirty="0"/>
              <a:t>Substance use and abuse – severe alcohol and drug usage can damage the mouth and may increase risk of certain oral cancers and permanent tooth loss.</a:t>
            </a:r>
          </a:p>
          <a:p>
            <a:pPr marL="181225" indent="-181225">
              <a:buFont typeface="Arial" panose="020B0604020202020204" pitchFamily="34" charset="0"/>
              <a:buChar char="•"/>
            </a:pPr>
            <a:r>
              <a:rPr lang="en-US" dirty="0"/>
              <a:t>Oral cancer – early signs may include sores in the mouth including color change of the oral tissue, pain or lump within the mouth. Oral cancer occur with no risk factors, however often associated with tobacco use. </a:t>
            </a:r>
          </a:p>
        </p:txBody>
      </p:sp>
      <p:sp>
        <p:nvSpPr>
          <p:cNvPr id="4" name="Slide Number Placeholder 3"/>
          <p:cNvSpPr>
            <a:spLocks noGrp="1"/>
          </p:cNvSpPr>
          <p:nvPr>
            <p:ph type="sldNum" sz="quarter" idx="5"/>
          </p:nvPr>
        </p:nvSpPr>
        <p:spPr/>
        <p:txBody>
          <a:bodyPr/>
          <a:lstStyle/>
          <a:p>
            <a:fld id="{3D751C20-9505-47E9-9EB7-D1FC71FFC5EB}" type="slidenum">
              <a:rPr lang="en-US" smtClean="0"/>
              <a:t>11</a:t>
            </a:fld>
            <a:endParaRPr lang="en-US"/>
          </a:p>
        </p:txBody>
      </p:sp>
    </p:spTree>
    <p:extLst>
      <p:ext uri="{BB962C8B-B14F-4D97-AF65-F5344CB8AC3E}">
        <p14:creationId xmlns:p14="http://schemas.microsoft.com/office/powerpoint/2010/main" val="254033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Steps of Prevention:</a:t>
            </a:r>
          </a:p>
          <a:p>
            <a:r>
              <a:rPr lang="en-US" b="1" dirty="0"/>
              <a:t>Key: </a:t>
            </a:r>
            <a:r>
              <a:rPr lang="en-US" dirty="0"/>
              <a:t>Prevention includes maintaining general health and oral health including healthy lifestyle habits.</a:t>
            </a:r>
          </a:p>
          <a:p>
            <a:pPr marL="181225" indent="-181225">
              <a:buFont typeface="Arial" panose="020B0604020202020204" pitchFamily="34" charset="0"/>
              <a:buChar char="•"/>
            </a:pPr>
            <a:r>
              <a:rPr lang="en-US" dirty="0"/>
              <a:t>Brush 2x a day: Morning and Night.</a:t>
            </a:r>
          </a:p>
          <a:p>
            <a:pPr marL="181225" indent="-181225">
              <a:buFont typeface="Arial" panose="020B0604020202020204" pitchFamily="34" charset="0"/>
              <a:buChar char="•"/>
            </a:pPr>
            <a:r>
              <a:rPr lang="en-US" dirty="0"/>
              <a:t>Floss at least 1x a day: Before bed – important after meals.</a:t>
            </a:r>
          </a:p>
          <a:p>
            <a:pPr marL="181225" indent="-181225">
              <a:buFont typeface="Arial" panose="020B0604020202020204" pitchFamily="34" charset="0"/>
              <a:buChar char="•"/>
            </a:pPr>
            <a:r>
              <a:rPr lang="en-US" dirty="0"/>
              <a:t>Choose fluoride: toothpaste, mouthwash and systemic fluoride in tap water helps strengthen teeth and bones.</a:t>
            </a:r>
          </a:p>
          <a:p>
            <a:pPr marL="181225" indent="-181225">
              <a:buFont typeface="Arial" panose="020B0604020202020204" pitchFamily="34" charset="0"/>
              <a:buChar char="•"/>
            </a:pPr>
            <a:r>
              <a:rPr lang="en-US" dirty="0"/>
              <a:t>Eat healthy meals: limit sugary foods and choose water for drinking.</a:t>
            </a:r>
          </a:p>
          <a:p>
            <a:pPr marL="181225" indent="-181225">
              <a:buFont typeface="Arial" panose="020B0604020202020204" pitchFamily="34" charset="0"/>
              <a:buChar char="•"/>
            </a:pPr>
            <a:r>
              <a:rPr lang="en-US" dirty="0"/>
              <a:t>Maintain regular check-ups: See a dentist 2x a year. Don’t delay necessary treatment.</a:t>
            </a:r>
          </a:p>
        </p:txBody>
      </p:sp>
      <p:sp>
        <p:nvSpPr>
          <p:cNvPr id="4" name="Slide Number Placeholder 3"/>
          <p:cNvSpPr>
            <a:spLocks noGrp="1"/>
          </p:cNvSpPr>
          <p:nvPr>
            <p:ph type="sldNum" sz="quarter" idx="5"/>
          </p:nvPr>
        </p:nvSpPr>
        <p:spPr/>
        <p:txBody>
          <a:bodyPr/>
          <a:lstStyle/>
          <a:p>
            <a:fld id="{3D751C20-9505-47E9-9EB7-D1FC71FFC5EB}" type="slidenum">
              <a:rPr lang="en-US" smtClean="0"/>
              <a:t>12</a:t>
            </a:fld>
            <a:endParaRPr lang="en-US"/>
          </a:p>
        </p:txBody>
      </p:sp>
    </p:spTree>
    <p:extLst>
      <p:ext uri="{BB962C8B-B14F-4D97-AF65-F5344CB8AC3E}">
        <p14:creationId xmlns:p14="http://schemas.microsoft.com/office/powerpoint/2010/main" val="150406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Oral Health Website:</a:t>
            </a:r>
          </a:p>
          <a:p>
            <a:r>
              <a:rPr lang="en-US" b="1" dirty="0"/>
              <a:t>Key</a:t>
            </a:r>
            <a:r>
              <a:rPr lang="en-US" b="0" dirty="0"/>
              <a:t>: Oral Health Resource: </a:t>
            </a:r>
            <a:r>
              <a:rPr lang="en-US" dirty="0"/>
              <a:t>Link to Local Dental resources within Contra Costa County</a:t>
            </a:r>
          </a:p>
          <a:p>
            <a:pPr marL="190235" indent="-181225">
              <a:buFont typeface="Arial" panose="020B0604020202020204" pitchFamily="34" charset="0"/>
              <a:buChar char="•"/>
            </a:pPr>
            <a:r>
              <a:rPr lang="en-US" dirty="0"/>
              <a:t>Dental clinics and contact information to partnering dental clinics.</a:t>
            </a:r>
          </a:p>
          <a:p>
            <a:pPr marL="190235" indent="-181225">
              <a:buFont typeface="Arial" panose="020B0604020202020204" pitchFamily="34" charset="0"/>
              <a:buChar char="•"/>
            </a:pPr>
            <a:r>
              <a:rPr lang="en-US" dirty="0"/>
              <a:t>Resources for community partners to educate staff including educational materials –  Medi-Cal videos and PowerPoints from COHP on various topics of Oral Health: Perinatal, CYWSCHN, School staff, PCLG and overview of Oral Health coming soon. </a:t>
            </a:r>
          </a:p>
          <a:p>
            <a:pPr marL="190235" indent="-181225">
              <a:buFont typeface="Arial" panose="020B0604020202020204" pitchFamily="34" charset="0"/>
              <a:buChar char="•"/>
            </a:pPr>
            <a:r>
              <a:rPr lang="en-US" dirty="0"/>
              <a:t>Highlights of Local Oral Health Efforts  – learn about our process – systems map, read needs assessment and timeline. </a:t>
            </a:r>
          </a:p>
        </p:txBody>
      </p:sp>
      <p:sp>
        <p:nvSpPr>
          <p:cNvPr id="4" name="Slide Number Placeholder 3"/>
          <p:cNvSpPr>
            <a:spLocks noGrp="1"/>
          </p:cNvSpPr>
          <p:nvPr>
            <p:ph type="sldNum" sz="quarter" idx="5"/>
          </p:nvPr>
        </p:nvSpPr>
        <p:spPr/>
        <p:txBody>
          <a:bodyPr/>
          <a:lstStyle/>
          <a:p>
            <a:pPr defTabSz="483265">
              <a:defRPr/>
            </a:pPr>
            <a:fld id="{534B03FA-7ECF-4E8E-8676-DF7ABB6FBE32}" type="slidenum">
              <a:rPr lang="en-US">
                <a:solidFill>
                  <a:prstClr val="black"/>
                </a:solidFill>
                <a:latin typeface="Calibri" panose="020F0502020204030204"/>
              </a:rPr>
              <a:pPr defTabSz="48326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57574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Smile California:</a:t>
            </a:r>
          </a:p>
          <a:p>
            <a:r>
              <a:rPr lang="en-US" b="1" dirty="0"/>
              <a:t>Key: </a:t>
            </a:r>
            <a:r>
              <a:rPr lang="en-US" dirty="0"/>
              <a:t>Message Medi-Cal patients have dental coverage</a:t>
            </a:r>
          </a:p>
          <a:p>
            <a:pPr marL="177845" indent="-177845" defTabSz="948507">
              <a:buFont typeface="Arial" panose="020B0604020202020204" pitchFamily="34" charset="0"/>
              <a:buChar char="•"/>
              <a:defRPr/>
            </a:pPr>
            <a:r>
              <a:rPr lang="en-US" dirty="0"/>
              <a:t>Smile California is a campaign to help Medi-Cal members to learn about covered dental services and find a qualified provider.</a:t>
            </a:r>
          </a:p>
          <a:p>
            <a:pPr marL="190235" indent="-181225" defTabSz="966529">
              <a:buFont typeface="Arial" panose="020B0604020202020204" pitchFamily="34" charset="0"/>
              <a:buChar char="•"/>
              <a:defRPr/>
            </a:pPr>
            <a:r>
              <a:rPr lang="en-US" dirty="0"/>
              <a:t>Medi-Cal members can find dental providers at </a:t>
            </a:r>
            <a:r>
              <a:rPr lang="en-US" b="1" dirty="0"/>
              <a:t>SmileCalifornia.org</a:t>
            </a:r>
          </a:p>
          <a:p>
            <a:pPr marL="190235" indent="-181225" defTabSz="966529">
              <a:buFont typeface="Arial" panose="020B0604020202020204" pitchFamily="34" charset="0"/>
              <a:buChar char="•"/>
              <a:defRPr/>
            </a:pPr>
            <a:r>
              <a:rPr lang="en-US" dirty="0"/>
              <a:t>Baby’s should visit the dentist with the first tooth or first birthday. </a:t>
            </a:r>
          </a:p>
          <a:p>
            <a:pPr marL="190235" indent="-181225" defTabSz="966529">
              <a:buFont typeface="Arial" panose="020B0604020202020204" pitchFamily="34" charset="0"/>
              <a:buChar char="•"/>
              <a:defRPr/>
            </a:pPr>
            <a:r>
              <a:rPr lang="en-US" dirty="0"/>
              <a:t>Children with Medi-Cal can visit the dentist every 6 months for free.</a:t>
            </a:r>
          </a:p>
          <a:p>
            <a:pPr marL="190235" indent="-181225" defTabSz="966529">
              <a:buFont typeface="Arial" panose="020B0604020202020204" pitchFamily="34" charset="0"/>
              <a:buChar char="•"/>
              <a:defRPr/>
            </a:pPr>
            <a:r>
              <a:rPr lang="en-US" dirty="0"/>
              <a:t>Sealants can help protect children’s molars from cavities .</a:t>
            </a:r>
          </a:p>
          <a:p>
            <a:pPr marL="190235" indent="-181225" defTabSz="966529">
              <a:buFont typeface="Arial" panose="020B0604020202020204" pitchFamily="34" charset="0"/>
              <a:buChar char="•"/>
              <a:defRPr/>
            </a:pPr>
            <a:r>
              <a:rPr lang="en-US" dirty="0"/>
              <a:t>Also to encourage dentist to become Medi-Cal Providers.</a:t>
            </a:r>
          </a:p>
          <a:p>
            <a:pPr marL="181225" indent="-18122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defTabSz="483265">
              <a:defRPr/>
            </a:pPr>
            <a:fld id="{534B03FA-7ECF-4E8E-8676-DF7ABB6FBE32}" type="slidenum">
              <a:rPr lang="en-US">
                <a:solidFill>
                  <a:prstClr val="black"/>
                </a:solidFill>
                <a:latin typeface="Calibri" panose="020F0502020204030204"/>
              </a:rPr>
              <a:pPr defTabSz="48326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07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Takeaways of Oral Health:</a:t>
            </a:r>
          </a:p>
          <a:p>
            <a:pPr marL="181225" indent="-181225">
              <a:buFont typeface="Arial" panose="020B0604020202020204" pitchFamily="34" charset="0"/>
              <a:buChar char="•"/>
            </a:pPr>
            <a:r>
              <a:rPr lang="en-US" dirty="0"/>
              <a:t>Oral health is connected to your general health</a:t>
            </a:r>
          </a:p>
          <a:p>
            <a:pPr marL="181225" indent="-181225">
              <a:buFont typeface="Arial" panose="020B0604020202020204" pitchFamily="34" charset="0"/>
              <a:buChar char="•"/>
            </a:pPr>
            <a:r>
              <a:rPr lang="en-US" dirty="0"/>
              <a:t>Oral health can affect one’s quality of life – physical, social and mental well-being. The health of the mouth influences other aspects of health.</a:t>
            </a:r>
          </a:p>
          <a:p>
            <a:pPr marL="181225" indent="-181225">
              <a:buFont typeface="Arial" panose="020B0604020202020204" pitchFamily="34" charset="0"/>
              <a:buChar char="•"/>
            </a:pPr>
            <a:r>
              <a:rPr lang="en-US" dirty="0"/>
              <a:t>Tooth decay is chronic but can be prevented with proper oral hygiene.</a:t>
            </a:r>
          </a:p>
          <a:p>
            <a:pPr marL="181225" indent="-181225">
              <a:buFont typeface="Arial" panose="020B0604020202020204" pitchFamily="34" charset="0"/>
              <a:buChar char="•"/>
            </a:pPr>
            <a:r>
              <a:rPr lang="en-US" dirty="0"/>
              <a:t>Prevention includes maintain good oral hygiene but also lifestyle habits – nutrition, check-ups, etc.</a:t>
            </a:r>
          </a:p>
          <a:p>
            <a:pPr marL="181225" indent="-181225">
              <a:buFont typeface="Arial" panose="020B0604020202020204" pitchFamily="34" charset="0"/>
              <a:buChar char="•"/>
            </a:pPr>
            <a:r>
              <a:rPr lang="en-US" dirty="0"/>
              <a:t>Providing oral health resources can help support our community members and encourage access to oral care.</a:t>
            </a:r>
          </a:p>
        </p:txBody>
      </p:sp>
      <p:sp>
        <p:nvSpPr>
          <p:cNvPr id="4" name="Slide Number Placeholder 3"/>
          <p:cNvSpPr>
            <a:spLocks noGrp="1"/>
          </p:cNvSpPr>
          <p:nvPr>
            <p:ph type="sldNum" sz="quarter" idx="5"/>
          </p:nvPr>
        </p:nvSpPr>
        <p:spPr/>
        <p:txBody>
          <a:bodyPr/>
          <a:lstStyle/>
          <a:p>
            <a:fld id="{3D751C20-9505-47E9-9EB7-D1FC71FFC5EB}" type="slidenum">
              <a:rPr lang="en-US" smtClean="0"/>
              <a:t>15</a:t>
            </a:fld>
            <a:endParaRPr lang="en-US"/>
          </a:p>
        </p:txBody>
      </p:sp>
    </p:spTree>
    <p:extLst>
      <p:ext uri="{BB962C8B-B14F-4D97-AF65-F5344CB8AC3E}">
        <p14:creationId xmlns:p14="http://schemas.microsoft.com/office/powerpoint/2010/main" val="303345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Closing</a:t>
            </a:r>
          </a:p>
          <a:p>
            <a:pPr marL="184667" indent="-184667">
              <a:buFont typeface="Arial" panose="020B0604020202020204" pitchFamily="34" charset="0"/>
              <a:buChar char="•"/>
            </a:pPr>
            <a:r>
              <a:rPr lang="en-US" dirty="0"/>
              <a:t>Provide presenting staff contact information– and Community Oral Health Program contact information.</a:t>
            </a:r>
            <a:endParaRPr lang="en-US" b="0" dirty="0"/>
          </a:p>
          <a:p>
            <a:pPr marL="184667" indent="-184667" defTabSz="966529">
              <a:buFont typeface="Arial" panose="020B0604020202020204" pitchFamily="34" charset="0"/>
              <a:buChar char="•"/>
              <a:defRPr/>
            </a:pPr>
            <a:r>
              <a:rPr lang="en-US" b="0" dirty="0"/>
              <a:t>Thank participants – remind audience, the Contra Costa Oral Health Program provides presentation resources online at </a:t>
            </a:r>
            <a:r>
              <a:rPr lang="en-US" b="0" u="sng" dirty="0"/>
              <a:t>cchealth.org/dental.</a:t>
            </a:r>
          </a:p>
          <a:p>
            <a:pPr marL="184667" indent="-184667" defTabSz="966529">
              <a:buFont typeface="Arial" panose="020B0604020202020204" pitchFamily="34" charset="0"/>
              <a:buChar char="•"/>
              <a:defRPr/>
            </a:pPr>
            <a:r>
              <a:rPr lang="en-US" dirty="0"/>
              <a:t>Suggested: Pass out evaluation forms, remind participants that they can omit their name. </a:t>
            </a:r>
          </a:p>
          <a:p>
            <a:pPr marL="184667" indent="-184667">
              <a:buFont typeface="Arial" panose="020B0604020202020204" pitchFamily="34" charset="0"/>
              <a:buChar char="•"/>
            </a:pPr>
            <a:endParaRPr lang="en-US" b="0" dirty="0"/>
          </a:p>
          <a:p>
            <a:pPr marL="184667" indent="-184667">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945D5A5-EBB2-49C4-BC49-702B8736C948}" type="slidenum">
              <a:rPr lang="en-US" smtClean="0"/>
              <a:t>16</a:t>
            </a:fld>
            <a:endParaRPr lang="en-US"/>
          </a:p>
        </p:txBody>
      </p:sp>
    </p:spTree>
    <p:extLst>
      <p:ext uri="{BB962C8B-B14F-4D97-AF65-F5344CB8AC3E}">
        <p14:creationId xmlns:p14="http://schemas.microsoft.com/office/powerpoint/2010/main" val="303994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Learn and Review: </a:t>
            </a:r>
          </a:p>
          <a:p>
            <a:pPr marL="715885" lvl="1" indent="-241632">
              <a:buFont typeface="Arial" panose="020B0604020202020204" pitchFamily="34" charset="0"/>
              <a:buChar char="•"/>
            </a:pPr>
            <a:r>
              <a:rPr lang="en-US" dirty="0"/>
              <a:t>The importance of oral health</a:t>
            </a:r>
          </a:p>
          <a:p>
            <a:pPr marL="715885" lvl="1" indent="-241632">
              <a:buFont typeface="Arial" panose="020B0604020202020204" pitchFamily="34" charset="0"/>
              <a:buChar char="•"/>
            </a:pPr>
            <a:r>
              <a:rPr lang="en-US" dirty="0"/>
              <a:t>Prevalence of disease</a:t>
            </a:r>
          </a:p>
          <a:p>
            <a:pPr marL="715885" lvl="1" indent="-241632">
              <a:buFont typeface="Arial" panose="020B0604020202020204" pitchFamily="34" charset="0"/>
              <a:buChar char="•"/>
            </a:pPr>
            <a:r>
              <a:rPr lang="en-US" dirty="0"/>
              <a:t>Dental terminology </a:t>
            </a:r>
          </a:p>
          <a:p>
            <a:pPr marL="715885" lvl="1" indent="-241632">
              <a:buFont typeface="Arial" panose="020B0604020202020204" pitchFamily="34" charset="0"/>
              <a:buChar char="•"/>
            </a:pPr>
            <a:r>
              <a:rPr lang="en-US" dirty="0"/>
              <a:t>Prevention</a:t>
            </a:r>
          </a:p>
          <a:p>
            <a:pPr marL="715885" lvl="1" indent="-241632">
              <a:buFont typeface="Arial" panose="020B0604020202020204" pitchFamily="34" charset="0"/>
              <a:buChar char="•"/>
            </a:pPr>
            <a:r>
              <a:rPr lang="en-US" dirty="0"/>
              <a:t>Community oral health resources</a:t>
            </a:r>
          </a:p>
          <a:p>
            <a:pPr marL="715885" lvl="1" indent="-241632">
              <a:buFont typeface="Arial" panose="020B0604020202020204" pitchFamily="34" charset="0"/>
              <a:buChar char="•"/>
            </a:pPr>
            <a:r>
              <a:rPr lang="en-US" dirty="0"/>
              <a:t>Key takeaways</a:t>
            </a:r>
          </a:p>
        </p:txBody>
      </p:sp>
      <p:sp>
        <p:nvSpPr>
          <p:cNvPr id="4" name="Slide Number Placeholder 3"/>
          <p:cNvSpPr>
            <a:spLocks noGrp="1"/>
          </p:cNvSpPr>
          <p:nvPr>
            <p:ph type="sldNum" sz="quarter" idx="5"/>
          </p:nvPr>
        </p:nvSpPr>
        <p:spPr/>
        <p:txBody>
          <a:bodyPr/>
          <a:lstStyle/>
          <a:p>
            <a:fld id="{3D751C20-9505-47E9-9EB7-D1FC71FFC5EB}" type="slidenum">
              <a:rPr lang="en-US" smtClean="0"/>
              <a:t>2</a:t>
            </a:fld>
            <a:endParaRPr lang="en-US"/>
          </a:p>
        </p:txBody>
      </p:sp>
    </p:spTree>
    <p:extLst>
      <p:ext uri="{BB962C8B-B14F-4D97-AF65-F5344CB8AC3E}">
        <p14:creationId xmlns:p14="http://schemas.microsoft.com/office/powerpoint/2010/main" val="227991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is Oral Health Important:</a:t>
            </a:r>
            <a:br>
              <a:rPr lang="en-US" dirty="0"/>
            </a:br>
            <a:r>
              <a:rPr lang="en-US" b="1" dirty="0"/>
              <a:t>Key: </a:t>
            </a:r>
            <a:r>
              <a:rPr lang="en-US" b="0" dirty="0"/>
              <a:t>Oral Health is connected to one’s general health.</a:t>
            </a:r>
          </a:p>
          <a:p>
            <a:pPr marL="181225" indent="-181225">
              <a:buFont typeface="Arial" panose="020B0604020202020204" pitchFamily="34" charset="0"/>
              <a:buChar char="•"/>
            </a:pPr>
            <a:r>
              <a:rPr lang="en-US" b="0" dirty="0"/>
              <a:t>It is all connected - the health of the mouth influences other aspects of overall health.</a:t>
            </a:r>
            <a:endParaRPr lang="en-US" dirty="0"/>
          </a:p>
          <a:p>
            <a:pPr marL="655478" lvl="1" indent="-181225">
              <a:buFont typeface="Arial" panose="020B0604020202020204" pitchFamily="34" charset="0"/>
              <a:buChar char="•"/>
            </a:pPr>
            <a:r>
              <a:rPr lang="en-US" dirty="0"/>
              <a:t>Studies show that oral health is linked to systemic diseases like cardiovascular and diabetes.</a:t>
            </a:r>
          </a:p>
          <a:p>
            <a:pPr marL="655478" lvl="1" indent="-181225">
              <a:buFont typeface="Arial" panose="020B0604020202020204" pitchFamily="34" charset="0"/>
              <a:buChar char="•"/>
            </a:pPr>
            <a:r>
              <a:rPr lang="en-US" dirty="0"/>
              <a:t>The mouth is the gateway to the body. Teeth and salvia begin the first step to digestion and getting vital nutrients.</a:t>
            </a:r>
          </a:p>
          <a:p>
            <a:pPr marL="181225" indent="-181225">
              <a:buFont typeface="Arial" panose="020B0604020202020204" pitchFamily="34" charset="0"/>
              <a:buChar char="•"/>
            </a:pPr>
            <a:r>
              <a:rPr lang="en-US" dirty="0"/>
              <a:t>Teeth also help us to speak and smile and can directly impact one’s physical and mental well-being. </a:t>
            </a:r>
          </a:p>
          <a:p>
            <a:pPr marL="655478" lvl="1" indent="-181225">
              <a:buFont typeface="Arial" panose="020B0604020202020204" pitchFamily="34" charset="0"/>
              <a:buChar char="•"/>
            </a:pPr>
            <a:r>
              <a:rPr lang="en-US" dirty="0"/>
              <a:t>For example, having a healthy, pain free mouth can help one concentrate at school or obtain a job. </a:t>
            </a:r>
          </a:p>
          <a:p>
            <a:endParaRPr lang="en-US" dirty="0"/>
          </a:p>
        </p:txBody>
      </p:sp>
      <p:sp>
        <p:nvSpPr>
          <p:cNvPr id="4" name="Slide Number Placeholder 3"/>
          <p:cNvSpPr>
            <a:spLocks noGrp="1"/>
          </p:cNvSpPr>
          <p:nvPr>
            <p:ph type="sldNum" sz="quarter" idx="5"/>
          </p:nvPr>
        </p:nvSpPr>
        <p:spPr/>
        <p:txBody>
          <a:bodyPr/>
          <a:lstStyle/>
          <a:p>
            <a:pPr defTabSz="483265">
              <a:defRPr/>
            </a:pPr>
            <a:fld id="{534B03FA-7ECF-4E8E-8676-DF7ABB6FBE32}" type="slidenum">
              <a:rPr lang="en-US">
                <a:solidFill>
                  <a:prstClr val="black"/>
                </a:solidFill>
                <a:latin typeface="Calibri" panose="020F0502020204030204"/>
              </a:rPr>
              <a:pPr defTabSz="483265">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22908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Prevalence of Oral Disease:</a:t>
            </a:r>
          </a:p>
          <a:p>
            <a:r>
              <a:rPr lang="en-US" b="1" dirty="0"/>
              <a:t>Key: </a:t>
            </a:r>
            <a:r>
              <a:rPr lang="en-US" dirty="0"/>
              <a:t>Tooth decay is chronic but can be prevented with proper oral hygiene and action for one’s own health. </a:t>
            </a:r>
          </a:p>
          <a:p>
            <a:pPr marL="181225" indent="-181225">
              <a:buFont typeface="Arial" panose="020B0604020202020204" pitchFamily="34" charset="0"/>
              <a:buChar char="•"/>
            </a:pPr>
            <a:r>
              <a:rPr lang="en-US" dirty="0"/>
              <a:t>Dental caries is the most common chronic disease of childhood – 5x more common than asthma.</a:t>
            </a:r>
          </a:p>
          <a:p>
            <a:pPr marL="181225" indent="-181225">
              <a:buFont typeface="Arial" panose="020B0604020202020204" pitchFamily="34" charset="0"/>
              <a:buChar char="•"/>
            </a:pPr>
            <a:r>
              <a:rPr lang="en-US" dirty="0"/>
              <a:t>50,000 cases of oral cancer in the United States.</a:t>
            </a:r>
          </a:p>
          <a:p>
            <a:pPr marL="181225" indent="-181225">
              <a:buFont typeface="Arial" panose="020B0604020202020204" pitchFamily="34" charset="0"/>
              <a:buChar char="•"/>
            </a:pPr>
            <a:r>
              <a:rPr lang="en-US" dirty="0"/>
              <a:t>Periodontitis Disease (Deep Gum Disease) affects almost 50% of U.S. adults.</a:t>
            </a:r>
          </a:p>
          <a:p>
            <a:pPr marL="181225" indent="-181225">
              <a:buFont typeface="Arial" panose="020B0604020202020204" pitchFamily="34" charset="0"/>
              <a:buChar char="•"/>
            </a:pPr>
            <a:r>
              <a:rPr lang="en-US" dirty="0"/>
              <a:t>Tooth decay can be prevented:</a:t>
            </a:r>
          </a:p>
          <a:p>
            <a:pPr marL="664488" lvl="1" indent="-181225">
              <a:buFont typeface="Arial" panose="020B0604020202020204" pitchFamily="34" charset="0"/>
              <a:buChar char="•"/>
            </a:pPr>
            <a:r>
              <a:rPr lang="en-US" dirty="0"/>
              <a:t>Practice good oral hygiene including flossing, brushing, and nutrition.  </a:t>
            </a:r>
          </a:p>
          <a:p>
            <a:endParaRPr lang="en-US" altLang="en-US" b="1" dirty="0"/>
          </a:p>
          <a:p>
            <a:pPr marL="0" indent="0">
              <a:buFont typeface="Arial" panose="020B0604020202020204" pitchFamily="34" charset="0"/>
              <a:buNone/>
            </a:pPr>
            <a:r>
              <a:rPr lang="en-US" altLang="en-US" b="1" dirty="0"/>
              <a:t>References:</a:t>
            </a:r>
          </a:p>
          <a:p>
            <a:pPr marL="171450" indent="-171450">
              <a:buFont typeface="Arial" panose="020B0604020202020204" pitchFamily="34" charset="0"/>
              <a:buChar char="•"/>
            </a:pPr>
            <a:r>
              <a:rPr lang="en-US" altLang="en-US" dirty="0"/>
              <a:t>Dye BA, Xianfen L, </a:t>
            </a:r>
            <a:r>
              <a:rPr lang="en-US" altLang="en-US" dirty="0" err="1"/>
              <a:t>Beltrán</a:t>
            </a:r>
            <a:r>
              <a:rPr lang="en-US" altLang="en-US" dirty="0"/>
              <a:t>-Aguilar ED. </a:t>
            </a:r>
            <a:r>
              <a:rPr lang="en-US" altLang="en-US" i="1" dirty="0"/>
              <a:t>Selected Oral Health Indicators in the United States 2005–2008</a:t>
            </a:r>
            <a:r>
              <a:rPr lang="en-US" altLang="en-US" dirty="0"/>
              <a:t>. NCHS Data Brief, no. 96. Hyattsville, MD: National Center for Health Statistics, Centers for Disease Control and Prevention; 2012.</a:t>
            </a:r>
          </a:p>
          <a:p>
            <a:pPr marL="171450" indent="-171450">
              <a:buFont typeface="Arial" panose="020B0604020202020204" pitchFamily="34" charset="0"/>
              <a:buChar char="•"/>
            </a:pPr>
            <a:r>
              <a:rPr lang="en-US" altLang="en-US" dirty="0"/>
              <a:t>Eke PI et al. Prevalence of periodontitis in adults in the United States: 2009 and 2010. Journal of Dental Research. 2012 Oct;91(10):914-20. </a:t>
            </a:r>
          </a:p>
          <a:p>
            <a:pPr marL="171450" indent="-171450">
              <a:buFont typeface="Arial" panose="020B0604020202020204" pitchFamily="34" charset="0"/>
              <a:buChar char="•"/>
            </a:pPr>
            <a:r>
              <a:rPr lang="en-US" altLang="en-US" dirty="0"/>
              <a:t>National Cancer Institute Surveillance, Epidemiology, and End Results Program  https://seer.cancer.gov/statfacts/html/oralcav.html</a:t>
            </a:r>
          </a:p>
          <a:p>
            <a:pPr marL="483263"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defTabSz="483265">
              <a:defRPr/>
            </a:pPr>
            <a:fld id="{534B03FA-7ECF-4E8E-8676-DF7ABB6FBE32}" type="slidenum">
              <a:rPr lang="en-US">
                <a:solidFill>
                  <a:prstClr val="black"/>
                </a:solidFill>
                <a:latin typeface="Calibri" panose="020F0502020204030204"/>
              </a:rPr>
              <a:pPr defTabSz="48326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2483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Tooth Anatomy: </a:t>
            </a:r>
          </a:p>
          <a:p>
            <a:pPr marL="177845" indent="-177845">
              <a:buFont typeface="Arial" panose="020B0604020202020204" pitchFamily="34" charset="0"/>
              <a:buChar char="•"/>
            </a:pPr>
            <a:r>
              <a:rPr lang="en-US" b="0" i="0" dirty="0"/>
              <a:t>On average people have 20 primary/baby teeth and 32 permanent teeth.</a:t>
            </a:r>
          </a:p>
          <a:p>
            <a:pPr marL="177845" indent="-177845">
              <a:buFont typeface="Arial" panose="020B0604020202020204" pitchFamily="34" charset="0"/>
              <a:buChar char="•"/>
            </a:pPr>
            <a:r>
              <a:rPr lang="en-US" b="0" i="0" dirty="0"/>
              <a:t>Teeth are composed of layers including– the enamel, dentin, and the pulp.</a:t>
            </a:r>
          </a:p>
          <a:p>
            <a:pPr marL="177845" indent="-177845">
              <a:buFont typeface="Arial" panose="020B0604020202020204" pitchFamily="34" charset="0"/>
              <a:buChar char="•"/>
            </a:pPr>
            <a:r>
              <a:rPr lang="en-US" b="0" i="0" dirty="0"/>
              <a:t>The enamel is the protective outer layer of our teeth covering the dentin.</a:t>
            </a:r>
          </a:p>
          <a:p>
            <a:pPr marL="177845" indent="-177845">
              <a:buFont typeface="Arial" panose="020B0604020202020204" pitchFamily="34" charset="0"/>
              <a:buChar char="•"/>
            </a:pPr>
            <a:r>
              <a:rPr lang="en-US" b="0" i="0" dirty="0"/>
              <a:t>The enamel is the hardest substance found in the body. </a:t>
            </a:r>
          </a:p>
          <a:p>
            <a:pPr marL="177845" indent="-177845">
              <a:buFont typeface="Arial" panose="020B0604020202020204" pitchFamily="34" charset="0"/>
              <a:buChar char="•"/>
            </a:pPr>
            <a:r>
              <a:rPr lang="en-US" b="0" i="0" dirty="0"/>
              <a:t>Dentin is the second layer of our teeth that contains microscopic tubules or small canals to the root of the tooth. When dentin loses its protective covering (enamel), the tubules allow heat and cold or acidic/stick foods to stimulate the nerve and cells inside the tooth, causing pain and sensitivity. </a:t>
            </a:r>
          </a:p>
          <a:p>
            <a:pPr marL="177845" indent="-177845">
              <a:buFont typeface="Arial" panose="020B0604020202020204" pitchFamily="34" charset="0"/>
              <a:buChar char="•"/>
            </a:pPr>
            <a:r>
              <a:rPr lang="en-US" b="0" i="0" dirty="0"/>
              <a:t>Below the dentin is the pulp where nerves and blood supply for the tooth live. </a:t>
            </a:r>
          </a:p>
          <a:p>
            <a:endParaRPr lang="en-US" b="0" i="0" dirty="0"/>
          </a:p>
          <a:p>
            <a:r>
              <a:rPr lang="en-US" b="1" i="0" dirty="0"/>
              <a:t>References:</a:t>
            </a:r>
            <a:endParaRPr lang="en-US" dirty="0"/>
          </a:p>
          <a:p>
            <a:pPr marL="171450" indent="-171450" defTabSz="948507">
              <a:buFont typeface="Arial" panose="020B0604020202020204" pitchFamily="34" charset="0"/>
              <a:buChar char="•"/>
            </a:pPr>
            <a:r>
              <a:rPr lang="en-US" dirty="0"/>
              <a:t>California Department of Public Health, Office of Oral Health. </a:t>
            </a:r>
            <a:r>
              <a:rPr lang="en-US" i="1" dirty="0"/>
              <a:t>Oral Health 101: Preventing Dental Decay in Children. </a:t>
            </a:r>
            <a:r>
              <a:rPr lang="en-US" dirty="0"/>
              <a:t>PowerPoint Presentation. </a:t>
            </a:r>
          </a:p>
          <a:p>
            <a:pPr marL="171450" marR="0" lvl="0" indent="-171450" algn="l" defTabSz="94850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“Cavities: What Are They and How Do We Prevent Them?” </a:t>
            </a:r>
            <a:r>
              <a:rPr lang="en-US" i="1" dirty="0">
                <a:effectLst/>
              </a:rPr>
              <a:t>Mouth Healthy TM</a:t>
            </a:r>
            <a:r>
              <a:rPr lang="en-US" dirty="0">
                <a:effectLst/>
              </a:rPr>
              <a:t>, www.mouthhealthy.org/en/dental-care-concerns/how-do-we-prevent-cavities.</a:t>
            </a:r>
            <a:endParaRPr lang="en-US" b="0" i="0" dirty="0"/>
          </a:p>
          <a:p>
            <a:pPr marL="171450" indent="-171450">
              <a:buFont typeface="Arial" panose="020B0604020202020204" pitchFamily="34" charset="0"/>
              <a:buChar char="•"/>
            </a:pPr>
            <a:r>
              <a:rPr lang="en-US" dirty="0">
                <a:effectLst/>
              </a:rPr>
              <a:t>“Tooth.” </a:t>
            </a:r>
            <a:r>
              <a:rPr lang="en-US" i="1" dirty="0">
                <a:effectLst/>
              </a:rPr>
              <a:t>Mouth Healthy TM</a:t>
            </a:r>
            <a:r>
              <a:rPr lang="en-US" dirty="0">
                <a:effectLst/>
              </a:rPr>
              <a:t>, www.mouthhealthy.org/en/az-topics/t/tooth.</a:t>
            </a:r>
          </a:p>
          <a:p>
            <a:pPr defTabSz="948507"/>
            <a:endParaRPr lang="en-US" dirty="0">
              <a:effectLst/>
            </a:endParaRPr>
          </a:p>
          <a:p>
            <a:endParaRPr lang="en-US" b="1" dirty="0"/>
          </a:p>
        </p:txBody>
      </p:sp>
      <p:sp>
        <p:nvSpPr>
          <p:cNvPr id="4" name="Slide Number Placeholder 3"/>
          <p:cNvSpPr>
            <a:spLocks noGrp="1"/>
          </p:cNvSpPr>
          <p:nvPr>
            <p:ph type="sldNum" sz="quarter" idx="5"/>
          </p:nvPr>
        </p:nvSpPr>
        <p:spPr/>
        <p:txBody>
          <a:bodyPr/>
          <a:lstStyle/>
          <a:p>
            <a:fld id="{3D751C20-9505-47E9-9EB7-D1FC71FFC5EB}" type="slidenum">
              <a:rPr lang="en-US" smtClean="0"/>
              <a:t>5</a:t>
            </a:fld>
            <a:endParaRPr lang="en-US"/>
          </a:p>
        </p:txBody>
      </p:sp>
    </p:spTree>
    <p:extLst>
      <p:ext uri="{BB962C8B-B14F-4D97-AF65-F5344CB8AC3E}">
        <p14:creationId xmlns:p14="http://schemas.microsoft.com/office/powerpoint/2010/main" val="276778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lumMod val="95000"/>
                    <a:lumOff val="5000"/>
                  </a:schemeClr>
                </a:solidFill>
              </a:rPr>
              <a:t>What Are Cavities:</a:t>
            </a:r>
          </a:p>
          <a:p>
            <a:pPr marL="177845" indent="-177845">
              <a:buFont typeface="Arial" panose="020B0604020202020204" pitchFamily="34" charset="0"/>
              <a:buChar char="•"/>
            </a:pPr>
            <a:r>
              <a:rPr lang="en-US" dirty="0">
                <a:solidFill>
                  <a:schemeClr val="tx1">
                    <a:lumMod val="95000"/>
                    <a:lumOff val="5000"/>
                  </a:schemeClr>
                </a:solidFill>
              </a:rPr>
              <a:t>Tooth decay, also referred to as cavities/dental caries is a result of a process that can leave a hole or a cavity in the mouth.</a:t>
            </a:r>
          </a:p>
          <a:p>
            <a:pPr marL="177845" indent="-177845">
              <a:buFont typeface="Arial" panose="020B0604020202020204" pitchFamily="34" charset="0"/>
              <a:buChar char="•"/>
            </a:pPr>
            <a:r>
              <a:rPr lang="en-US" dirty="0">
                <a:solidFill>
                  <a:schemeClr val="tx1">
                    <a:lumMod val="95000"/>
                    <a:lumOff val="5000"/>
                  </a:schemeClr>
                </a:solidFill>
              </a:rPr>
              <a:t>Our mouth is full of bacteria. Tooth decay begins when a type of bacteria called streptococcus </a:t>
            </a:r>
            <a:r>
              <a:rPr lang="en-US" dirty="0" err="1">
                <a:solidFill>
                  <a:schemeClr val="tx1">
                    <a:lumMod val="95000"/>
                    <a:lumOff val="5000"/>
                  </a:schemeClr>
                </a:solidFill>
              </a:rPr>
              <a:t>mutans</a:t>
            </a:r>
            <a:r>
              <a:rPr lang="en-US" dirty="0">
                <a:solidFill>
                  <a:schemeClr val="tx1">
                    <a:lumMod val="95000"/>
                    <a:lumOff val="5000"/>
                  </a:schemeClr>
                </a:solidFill>
              </a:rPr>
              <a:t> feeds on sugar or carbohydrates and produces acid. Repeated cycles of these acid attacks can cause enamel, the first layer of the tooth to break down.</a:t>
            </a:r>
          </a:p>
          <a:p>
            <a:pPr marL="184667" indent="-184667">
              <a:buFont typeface="Arial" panose="020B0604020202020204" pitchFamily="34" charset="0"/>
              <a:buChar char="•"/>
            </a:pPr>
            <a:r>
              <a:rPr lang="en-US" dirty="0">
                <a:solidFill>
                  <a:schemeClr val="tx1">
                    <a:lumMod val="95000"/>
                    <a:lumOff val="5000"/>
                  </a:schemeClr>
                </a:solidFill>
              </a:rPr>
              <a:t>These acid attacks can last for 20 minutes after eating.</a:t>
            </a:r>
          </a:p>
          <a:p>
            <a:pPr marL="184667" indent="-184667">
              <a:buFont typeface="Arial" panose="020B0604020202020204" pitchFamily="34" charset="0"/>
              <a:buChar char="•"/>
            </a:pPr>
            <a:r>
              <a:rPr lang="en-US" dirty="0">
                <a:solidFill>
                  <a:schemeClr val="tx1">
                    <a:lumMod val="95000"/>
                    <a:lumOff val="5000"/>
                  </a:schemeClr>
                </a:solidFill>
              </a:rPr>
              <a:t>Refined sugars found in foods such as candy, crackers and soda make it easier and faster for bacteria to metabolize or breakdown into acid. Choosing more complex carbohydrates found in vegetables and fruits are a better choice as the texture and crunch stimulates saliva. </a:t>
            </a:r>
          </a:p>
          <a:p>
            <a:pPr marL="184667" indent="-184667" defTabSz="948507">
              <a:buFont typeface="Arial" panose="020B0604020202020204" pitchFamily="34" charset="0"/>
              <a:buChar char="•"/>
              <a:defRPr/>
            </a:pPr>
            <a:r>
              <a:rPr lang="en-US" dirty="0">
                <a:solidFill>
                  <a:schemeClr val="tx1">
                    <a:lumMod val="95000"/>
                    <a:lumOff val="5000"/>
                  </a:schemeClr>
                </a:solidFill>
              </a:rPr>
              <a:t>Cavities can help on any surface of the tooth (top, and in between the teeth). Cavities can impact both baby and adult teeth. </a:t>
            </a:r>
          </a:p>
          <a:p>
            <a:pPr marL="184667" indent="-184667" defTabSz="948507">
              <a:buFont typeface="Arial" panose="020B0604020202020204" pitchFamily="34" charset="0"/>
              <a:buChar char="•"/>
              <a:defRPr/>
            </a:pPr>
            <a:r>
              <a:rPr lang="en-US" dirty="0">
                <a:solidFill>
                  <a:schemeClr val="tx1">
                    <a:lumMod val="95000"/>
                    <a:lumOff val="5000"/>
                  </a:schemeClr>
                </a:solidFill>
              </a:rPr>
              <a:t>Luckily, we can slow these process by natural defenses like salvia or spit. In early stages, enamel can repair itself by using minerals from salvia. We can also try to consume or rinse with water after eating. </a:t>
            </a:r>
          </a:p>
        </p:txBody>
      </p:sp>
      <p:sp>
        <p:nvSpPr>
          <p:cNvPr id="4" name="Slide Number Placeholder 3"/>
          <p:cNvSpPr>
            <a:spLocks noGrp="1"/>
          </p:cNvSpPr>
          <p:nvPr>
            <p:ph type="sldNum" sz="quarter" idx="5"/>
          </p:nvPr>
        </p:nvSpPr>
        <p:spPr/>
        <p:txBody>
          <a:bodyPr/>
          <a:lstStyle/>
          <a:p>
            <a:pPr defTabSz="483265">
              <a:defRPr/>
            </a:pPr>
            <a:fld id="{E945D5A5-EBB2-49C4-BC49-702B8736C948}" type="slidenum">
              <a:rPr lang="en-US">
                <a:solidFill>
                  <a:prstClr val="black"/>
                </a:solidFill>
                <a:latin typeface="Calibri" panose="020F0502020204030204"/>
              </a:rPr>
              <a:pPr defTabSz="48326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1008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Stages of Tooth Decay:</a:t>
            </a:r>
          </a:p>
          <a:p>
            <a:pPr marL="177845" indent="-177845">
              <a:buFont typeface="Arial" panose="020B0604020202020204" pitchFamily="34" charset="0"/>
              <a:buChar char="•"/>
            </a:pPr>
            <a:r>
              <a:rPr lang="en-US" dirty="0"/>
              <a:t>The first stages of decay start with the enamel or top layer of the tooth. </a:t>
            </a:r>
          </a:p>
          <a:p>
            <a:pPr marL="177845" indent="-177845">
              <a:buFont typeface="Arial" panose="020B0604020202020204" pitchFamily="34" charset="0"/>
              <a:buChar char="•"/>
            </a:pPr>
            <a:r>
              <a:rPr lang="en-US" dirty="0"/>
              <a:t>Overtime, exposure to acid attacks may cause dental decay. If bacteria from dental decay travels from the dentin into the pulp, it may infect the dental pulp and drain out of the root of the tooth creating an abscess –infection. </a:t>
            </a:r>
          </a:p>
          <a:p>
            <a:pPr marL="177845" indent="-177845">
              <a:buFont typeface="Arial" panose="020B0604020202020204" pitchFamily="34" charset="0"/>
              <a:buChar char="•"/>
            </a:pPr>
            <a:r>
              <a:rPr lang="en-US" dirty="0"/>
              <a:t>Untreated dental decay can cause pain and/or swelling that may require medical attention if not treated. </a:t>
            </a:r>
          </a:p>
          <a:p>
            <a:endParaRPr lang="en-US" dirty="0"/>
          </a:p>
          <a:p>
            <a:pPr marL="177845" indent="-177845">
              <a:buFont typeface="Arial" panose="020B0604020202020204" pitchFamily="34" charset="0"/>
              <a:buChar char="•"/>
            </a:pPr>
            <a:endParaRPr lang="en-US" dirty="0"/>
          </a:p>
          <a:p>
            <a:pPr marL="0" indent="0" defTabSz="948507">
              <a:buFont typeface="Arial" panose="020B0604020202020204" pitchFamily="34" charset="0"/>
              <a:buNone/>
            </a:pPr>
            <a:r>
              <a:rPr lang="en-US" b="1" dirty="0"/>
              <a:t>References:</a:t>
            </a:r>
          </a:p>
          <a:p>
            <a:pPr marL="171450" indent="-171450" defTabSz="948507">
              <a:buFont typeface="Arial" panose="020B0604020202020204" pitchFamily="34" charset="0"/>
              <a:buChar char="•"/>
            </a:pPr>
            <a:r>
              <a:rPr lang="en-US" dirty="0"/>
              <a:t>California Department of Public Health, Office of Oral Health. </a:t>
            </a:r>
            <a:r>
              <a:rPr lang="en-US" i="1" dirty="0"/>
              <a:t>Oral Health 101: Preventing Dental Decay in Children. </a:t>
            </a:r>
            <a:r>
              <a:rPr lang="en-US" dirty="0"/>
              <a:t>PowerPoint Presentation. </a:t>
            </a:r>
            <a:endParaRPr lang="en-US" dirty="0">
              <a:effectLst/>
            </a:endParaRPr>
          </a:p>
          <a:p>
            <a:pPr marL="171450" indent="-171450" defTabSz="948507">
              <a:buFont typeface="Arial" panose="020B0604020202020204" pitchFamily="34" charset="0"/>
              <a:buChar char="•"/>
            </a:pPr>
            <a:r>
              <a:rPr lang="en-US" dirty="0">
                <a:effectLst/>
              </a:rPr>
              <a:t>“Cavities: What Are They and How Do We Prevent Them?” </a:t>
            </a:r>
            <a:r>
              <a:rPr lang="en-US" i="1" dirty="0">
                <a:effectLst/>
              </a:rPr>
              <a:t>Mouth Healthy TM</a:t>
            </a:r>
            <a:r>
              <a:rPr lang="en-US" dirty="0">
                <a:effectLst/>
              </a:rPr>
              <a:t>, www.mouthhealthy.org/en/dental-care-concerns/how-do-we-prevent-cavities.</a:t>
            </a:r>
          </a:p>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751C20-9505-47E9-9EB7-D1FC71FFC5EB}" type="slidenum">
              <a:rPr lang="en-US" smtClean="0"/>
              <a:t>7</a:t>
            </a:fld>
            <a:endParaRPr lang="en-US"/>
          </a:p>
        </p:txBody>
      </p:sp>
    </p:spTree>
    <p:extLst>
      <p:ext uri="{BB962C8B-B14F-4D97-AF65-F5344CB8AC3E}">
        <p14:creationId xmlns:p14="http://schemas.microsoft.com/office/powerpoint/2010/main" val="236743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Dental Decay:</a:t>
            </a:r>
          </a:p>
          <a:p>
            <a:r>
              <a:rPr lang="en-US" b="1" dirty="0"/>
              <a:t>Key: </a:t>
            </a:r>
            <a:r>
              <a:rPr lang="en-US" dirty="0"/>
              <a:t>Dental infections can be serious and life threatening if not treated. </a:t>
            </a:r>
          </a:p>
          <a:p>
            <a:pPr marL="181225" indent="-181225">
              <a:buFont typeface="Arial" panose="020B0604020202020204" pitchFamily="34" charset="0"/>
              <a:buChar char="•"/>
            </a:pPr>
            <a:r>
              <a:rPr lang="en-US" dirty="0"/>
              <a:t>If a cavity is left untreated it can get larger and eventually cause an infection that affects the body.</a:t>
            </a:r>
          </a:p>
          <a:p>
            <a:pPr marL="177845" indent="-177845">
              <a:buFont typeface="Arial" panose="020B0604020202020204" pitchFamily="34" charset="0"/>
              <a:buChar char="•"/>
            </a:pPr>
            <a:r>
              <a:rPr lang="en-US" dirty="0"/>
              <a:t>The infection can produce symptoms such as facial swelling which can be life threating if it blocks the airway. </a:t>
            </a:r>
          </a:p>
          <a:p>
            <a:pPr marL="181225" indent="-181225">
              <a:buFont typeface="Arial" panose="020B0604020202020204" pitchFamily="34" charset="0"/>
              <a:buChar char="•"/>
            </a:pPr>
            <a:r>
              <a:rPr lang="en-US" dirty="0"/>
              <a:t>Therefore, having regular dental check ups and treatment if necessary, can help from potential problems in the mouth from getting worse. </a:t>
            </a:r>
          </a:p>
          <a:p>
            <a:pPr marL="181225" indent="-181225">
              <a:buFont typeface="Arial" panose="020B0604020202020204" pitchFamily="34" charset="0"/>
              <a:buChar char="•"/>
            </a:pPr>
            <a:r>
              <a:rPr lang="en-US" dirty="0"/>
              <a:t>Risk factors include frequent snacking between meals, consumption of sugary drinks and foods, and taking medications that may cause dry mouth. Dry mouth may increase the chances of cavities. </a:t>
            </a:r>
          </a:p>
          <a:p>
            <a:pPr marL="181225" indent="-181225">
              <a:buFont typeface="Arial" panose="020B0604020202020204" pitchFamily="34" charset="0"/>
              <a:buChar char="•"/>
            </a:pPr>
            <a:r>
              <a:rPr lang="en-US" dirty="0"/>
              <a:t>Look for signs of changes within and around the mouth – swelling, redness, pain, or bad taste in the mouth.</a:t>
            </a:r>
          </a:p>
          <a:p>
            <a:endParaRPr lang="en-US" dirty="0"/>
          </a:p>
          <a:p>
            <a:endParaRPr lang="en-US" dirty="0"/>
          </a:p>
          <a:p>
            <a:r>
              <a:rPr lang="en-US" b="1" dirty="0"/>
              <a:t>References:</a:t>
            </a:r>
          </a:p>
          <a:p>
            <a:pPr marL="171450" indent="-171450" defTabSz="948507">
              <a:buFont typeface="Arial" panose="020B0604020202020204" pitchFamily="34" charset="0"/>
              <a:buChar char="•"/>
              <a:defRPr/>
            </a:pPr>
            <a:r>
              <a:rPr lang="en-US" dirty="0">
                <a:effectLst/>
              </a:rPr>
              <a:t>“Cavities: What Are They and How Do We Prevent Them?” </a:t>
            </a:r>
            <a:r>
              <a:rPr lang="en-US" i="1" dirty="0">
                <a:effectLst/>
              </a:rPr>
              <a:t>Mouth Healthy TM</a:t>
            </a:r>
            <a:r>
              <a:rPr lang="en-US" dirty="0">
                <a:effectLst/>
              </a:rPr>
              <a:t>, www.mouthhealthy.org/en/dental-care-concerns/how-do-we-prevent-cavities.</a:t>
            </a:r>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D751C20-9505-47E9-9EB7-D1FC71FFC5EB}" type="slidenum">
              <a:rPr lang="en-US" smtClean="0"/>
              <a:t>8</a:t>
            </a:fld>
            <a:endParaRPr lang="en-US"/>
          </a:p>
        </p:txBody>
      </p:sp>
    </p:spTree>
    <p:extLst>
      <p:ext uri="{BB962C8B-B14F-4D97-AF65-F5344CB8AC3E}">
        <p14:creationId xmlns:p14="http://schemas.microsoft.com/office/powerpoint/2010/main" val="355847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b="1" dirty="0"/>
              <a:t>Preventing Tooth Decay:</a:t>
            </a:r>
          </a:p>
          <a:p>
            <a:pPr defTabSz="966529">
              <a:defRPr/>
            </a:pPr>
            <a:r>
              <a:rPr lang="en-US" b="1" dirty="0"/>
              <a:t>Key: </a:t>
            </a:r>
            <a:r>
              <a:rPr lang="en-US" dirty="0"/>
              <a:t>Prevention includes maintenance of regular dental check-ups. </a:t>
            </a:r>
          </a:p>
          <a:p>
            <a:pPr marL="177845" indent="-177845" defTabSz="966529">
              <a:buFont typeface="Arial" panose="020B0604020202020204" pitchFamily="34" charset="0"/>
              <a:buChar char="•"/>
              <a:defRPr/>
            </a:pPr>
            <a:r>
              <a:rPr lang="en-US" dirty="0"/>
              <a:t>Fluoride:</a:t>
            </a:r>
          </a:p>
          <a:p>
            <a:pPr marL="652099" lvl="1" indent="-177845" defTabSz="966529">
              <a:buFont typeface="Arial" panose="020B0604020202020204" pitchFamily="34" charset="0"/>
              <a:buChar char="•"/>
              <a:defRPr/>
            </a:pPr>
            <a:r>
              <a:rPr lang="en-US" dirty="0"/>
              <a:t>Fluoride: A naturally-occurring mineral, helps prevent cavities in children and adults by making the outer surface of your teeth (enamel) more resistant to the acid attacks that cause tooth decay. </a:t>
            </a:r>
          </a:p>
          <a:p>
            <a:pPr marL="652099" lvl="1" indent="-177845" defTabSz="966529">
              <a:buFont typeface="Arial" panose="020B0604020202020204" pitchFamily="34" charset="0"/>
              <a:buChar char="•"/>
              <a:defRPr/>
            </a:pPr>
            <a:r>
              <a:rPr lang="en-US" dirty="0"/>
              <a:t>Fluoride Varnish: Protective coating that is painting on the teeth that prevents new cavities.</a:t>
            </a:r>
          </a:p>
          <a:p>
            <a:pPr marL="652099" lvl="1" indent="-177845" defTabSz="966529">
              <a:buFont typeface="Arial" panose="020B0604020202020204" pitchFamily="34" charset="0"/>
              <a:buChar char="•"/>
              <a:defRPr/>
            </a:pPr>
            <a:r>
              <a:rPr lang="en-US" dirty="0"/>
              <a:t>Topical fluoride and systemic fluoride helps strengthen bones and teeth.</a:t>
            </a:r>
          </a:p>
          <a:p>
            <a:pPr marL="181225" indent="-181225" defTabSz="966529">
              <a:buFont typeface="Arial" panose="020B0604020202020204" pitchFamily="34" charset="0"/>
              <a:buChar char="•"/>
              <a:defRPr/>
            </a:pPr>
            <a:r>
              <a:rPr lang="en-US" dirty="0"/>
              <a:t>Dental Sealants</a:t>
            </a:r>
          </a:p>
          <a:p>
            <a:pPr marL="664488" lvl="1" indent="-181225" defTabSz="966529">
              <a:buFont typeface="Arial" panose="020B0604020202020204" pitchFamily="34" charset="0"/>
              <a:buChar char="•"/>
              <a:defRPr/>
            </a:pPr>
            <a:r>
              <a:rPr lang="en-US" dirty="0"/>
              <a:t>Protective plastic coating applied to the chewing surfaces of the back teeth to prevent against cavities.</a:t>
            </a:r>
          </a:p>
          <a:p>
            <a:pPr marL="664488" lvl="1" indent="-181225" defTabSz="966529">
              <a:buFont typeface="Arial" panose="020B0604020202020204" pitchFamily="34" charset="0"/>
              <a:buChar char="•"/>
              <a:defRPr/>
            </a:pPr>
            <a:endParaRPr lang="en-US" dirty="0"/>
          </a:p>
          <a:p>
            <a:pPr marL="9010" defTabSz="966529">
              <a:defRPr/>
            </a:pPr>
            <a:r>
              <a:rPr lang="en-US" b="1" dirty="0"/>
              <a:t>References:</a:t>
            </a:r>
          </a:p>
          <a:p>
            <a:pPr marL="171450" indent="-171450">
              <a:buFont typeface="Arial" panose="020B0604020202020204" pitchFamily="34" charset="0"/>
              <a:buChar char="•"/>
            </a:pPr>
            <a:r>
              <a:rPr lang="en-US" dirty="0">
                <a:effectLst/>
              </a:rPr>
              <a:t>“Fluoride.” </a:t>
            </a:r>
            <a:r>
              <a:rPr lang="en-US" i="1" dirty="0">
                <a:effectLst/>
              </a:rPr>
              <a:t>Mouth Healthy TM</a:t>
            </a:r>
            <a:r>
              <a:rPr lang="en-US" dirty="0">
                <a:effectLst/>
              </a:rPr>
              <a:t>, www.mouthhealthy.org/en/az-topics/f/fluoride.</a:t>
            </a:r>
          </a:p>
          <a:p>
            <a:pPr marL="180460" indent="-171450" defTabSz="966529">
              <a:buFont typeface="Arial" panose="020B0604020202020204" pitchFamily="34" charset="0"/>
              <a:buChar char="•"/>
              <a:defRPr/>
            </a:pPr>
            <a:r>
              <a:rPr lang="en-US" dirty="0">
                <a:effectLst/>
              </a:rPr>
              <a:t>“Sealants.” </a:t>
            </a:r>
            <a:r>
              <a:rPr lang="en-US" i="1" dirty="0">
                <a:effectLst/>
              </a:rPr>
              <a:t>Mouth Healthy TM</a:t>
            </a:r>
            <a:r>
              <a:rPr lang="en-US" dirty="0">
                <a:effectLst/>
              </a:rPr>
              <a:t>, www.mouthhealthy.org/en/az-topics/s/sealants.</a:t>
            </a:r>
          </a:p>
          <a:p>
            <a:pPr marL="9010" defTabSz="966529">
              <a:defRPr/>
            </a:pPr>
            <a:endParaRPr lang="en-US" b="1" dirty="0"/>
          </a:p>
        </p:txBody>
      </p:sp>
      <p:sp>
        <p:nvSpPr>
          <p:cNvPr id="4" name="Slide Number Placeholder 3"/>
          <p:cNvSpPr>
            <a:spLocks noGrp="1"/>
          </p:cNvSpPr>
          <p:nvPr>
            <p:ph type="sldNum" sz="quarter" idx="5"/>
          </p:nvPr>
        </p:nvSpPr>
        <p:spPr/>
        <p:txBody>
          <a:bodyPr/>
          <a:lstStyle/>
          <a:p>
            <a:pPr defTabSz="483265">
              <a:defRPr/>
            </a:pPr>
            <a:fld id="{3D751C20-9505-47E9-9EB7-D1FC71FFC5EB}" type="slidenum">
              <a:rPr lang="en-US">
                <a:solidFill>
                  <a:prstClr val="black"/>
                </a:solidFill>
                <a:latin typeface="Calibri" panose="020F0502020204030204"/>
              </a:rPr>
              <a:pPr defTabSz="483265">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83247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404043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09968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0516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986362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319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397777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99751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049007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36905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783694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74673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7581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FA42F5-FE32-4B4B-8808-1547325842D5}"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259745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FA42F5-FE32-4B4B-8808-1547325842D5}"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91887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FA42F5-FE32-4B4B-8808-1547325842D5}"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708125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A42F5-FE32-4B4B-8808-1547325842D5}"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537547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A42F5-FE32-4B4B-8808-1547325842D5}"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395607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FA42F5-FE32-4B4B-8808-1547325842D5}"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617879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353486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2259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67767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55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F9A3D-B123-4604-B7A5-76D5333E7650}"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170475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3862938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2815501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A42F5-FE32-4B4B-8808-1547325842D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EA8A-180B-464E-A2E1-2658753BACCE}" type="slidenum">
              <a:rPr lang="en-US" smtClean="0"/>
              <a:t>‹#›</a:t>
            </a:fld>
            <a:endParaRPr lang="en-US"/>
          </a:p>
        </p:txBody>
      </p:sp>
    </p:spTree>
    <p:extLst>
      <p:ext uri="{BB962C8B-B14F-4D97-AF65-F5344CB8AC3E}">
        <p14:creationId xmlns:p14="http://schemas.microsoft.com/office/powerpoint/2010/main" val="1167923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2056901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545330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4270709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85D47-FE33-49AE-8881-866FE90322F5}"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354577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85D47-FE33-49AE-8881-866FE90322F5}"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4126684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85D47-FE33-49AE-8881-866FE90322F5}"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2499924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85D47-FE33-49AE-8881-866FE90322F5}"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404058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F9A3D-B123-4604-B7A5-76D5333E7650}"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744446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85D47-FE33-49AE-8881-866FE90322F5}"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3953792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85D47-FE33-49AE-8881-866FE90322F5}"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2908125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292608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9623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2342259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0975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3882705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4245954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85D47-FE33-49AE-8881-866FE90322F5}"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5468E-2BDB-4470-9108-AE87B78BFC6A}" type="slidenum">
              <a:rPr lang="en-US" smtClean="0"/>
              <a:t>‹#›</a:t>
            </a:fld>
            <a:endParaRPr lang="en-US"/>
          </a:p>
        </p:txBody>
      </p:sp>
    </p:spTree>
    <p:extLst>
      <p:ext uri="{BB962C8B-B14F-4D97-AF65-F5344CB8AC3E}">
        <p14:creationId xmlns:p14="http://schemas.microsoft.com/office/powerpoint/2010/main" val="111777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F9A3D-B123-4604-B7A5-76D5333E7650}"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45252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F9A3D-B123-4604-B7A5-76D5333E7650}"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3381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F9A3D-B123-4604-B7A5-76D5333E7650}"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45430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FF9A3D-B123-4604-B7A5-76D5333E7650}"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130718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FF9A3D-B123-4604-B7A5-76D5333E7650}"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A9258-A251-439A-A0FC-DA2666542E8B}" type="slidenum">
              <a:rPr lang="en-US" smtClean="0"/>
              <a:t>‹#›</a:t>
            </a:fld>
            <a:endParaRPr lang="en-US"/>
          </a:p>
        </p:txBody>
      </p:sp>
    </p:spTree>
    <p:extLst>
      <p:ext uri="{BB962C8B-B14F-4D97-AF65-F5344CB8AC3E}">
        <p14:creationId xmlns:p14="http://schemas.microsoft.com/office/powerpoint/2010/main" val="2372063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FF9A3D-B123-4604-B7A5-76D5333E7650}" type="datetimeFigureOut">
              <a:rPr lang="en-US" smtClean="0"/>
              <a:t>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7A9258-A251-439A-A0FC-DA2666542E8B}" type="slidenum">
              <a:rPr lang="en-US" smtClean="0"/>
              <a:t>‹#›</a:t>
            </a:fld>
            <a:endParaRPr lang="en-US"/>
          </a:p>
        </p:txBody>
      </p:sp>
    </p:spTree>
    <p:extLst>
      <p:ext uri="{BB962C8B-B14F-4D97-AF65-F5344CB8AC3E}">
        <p14:creationId xmlns:p14="http://schemas.microsoft.com/office/powerpoint/2010/main" val="36191543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FA42F5-FE32-4B4B-8808-1547325842D5}" type="datetimeFigureOut">
              <a:rPr lang="en-US" smtClean="0"/>
              <a:t>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C7EA8A-180B-464E-A2E1-2658753BACCE}" type="slidenum">
              <a:rPr lang="en-US" smtClean="0"/>
              <a:t>‹#›</a:t>
            </a:fld>
            <a:endParaRPr lang="en-US"/>
          </a:p>
        </p:txBody>
      </p:sp>
    </p:spTree>
    <p:extLst>
      <p:ext uri="{BB962C8B-B14F-4D97-AF65-F5344CB8AC3E}">
        <p14:creationId xmlns:p14="http://schemas.microsoft.com/office/powerpoint/2010/main" val="33987806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885D47-FE33-49AE-8881-866FE90322F5}" type="datetimeFigureOut">
              <a:rPr lang="en-US" smtClean="0"/>
              <a:t>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D5468E-2BDB-4470-9108-AE87B78BFC6A}" type="slidenum">
              <a:rPr lang="en-US" smtClean="0"/>
              <a:t>‹#›</a:t>
            </a:fld>
            <a:endParaRPr lang="en-US"/>
          </a:p>
        </p:txBody>
      </p:sp>
    </p:spTree>
    <p:extLst>
      <p:ext uri="{BB962C8B-B14F-4D97-AF65-F5344CB8AC3E}">
        <p14:creationId xmlns:p14="http://schemas.microsoft.com/office/powerpoint/2010/main" val="7582128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chealth.org/dental/"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smilecalifornia.org/"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cchealth.org/denta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D47E-6EA5-4E8F-97F1-CC90B4A1FA1A}"/>
              </a:ext>
            </a:extLst>
          </p:cNvPr>
          <p:cNvSpPr>
            <a:spLocks noGrp="1"/>
          </p:cNvSpPr>
          <p:nvPr>
            <p:ph type="ctrTitle"/>
          </p:nvPr>
        </p:nvSpPr>
        <p:spPr>
          <a:xfrm>
            <a:off x="779704" y="1278082"/>
            <a:ext cx="8883842" cy="1995054"/>
          </a:xfrm>
        </p:spPr>
        <p:txBody>
          <a:bodyPr/>
          <a:lstStyle/>
          <a:p>
            <a:pPr algn="ctr"/>
            <a:r>
              <a:rPr lang="en-US" sz="4400" b="1" dirty="0"/>
              <a:t>Basics of Oral Health Presentation</a:t>
            </a:r>
            <a:endParaRPr lang="en-US" sz="4400" b="1" dirty="0">
              <a:solidFill>
                <a:schemeClr val="tx2">
                  <a:lumMod val="75000"/>
                </a:schemeClr>
              </a:solidFill>
            </a:endParaRPr>
          </a:p>
        </p:txBody>
      </p:sp>
      <p:sp>
        <p:nvSpPr>
          <p:cNvPr id="3" name="Subtitle 2">
            <a:extLst>
              <a:ext uri="{FF2B5EF4-FFF2-40B4-BE49-F238E27FC236}">
                <a16:creationId xmlns:a16="http://schemas.microsoft.com/office/drawing/2014/main" id="{AE5E5B82-8602-431A-A0FB-024A5E5E0621}"/>
              </a:ext>
            </a:extLst>
          </p:cNvPr>
          <p:cNvSpPr>
            <a:spLocks noGrp="1"/>
          </p:cNvSpPr>
          <p:nvPr>
            <p:ph type="subTitle" idx="1"/>
          </p:nvPr>
        </p:nvSpPr>
        <p:spPr>
          <a:xfrm>
            <a:off x="1361595" y="3584866"/>
            <a:ext cx="7855142" cy="789708"/>
          </a:xfrm>
        </p:spPr>
        <p:txBody>
          <a:bodyPr>
            <a:normAutofit fontScale="92500" lnSpcReduction="20000"/>
          </a:bodyPr>
          <a:lstStyle/>
          <a:p>
            <a:pPr algn="ctr"/>
            <a:r>
              <a:rPr lang="en-US" sz="2400" b="1" dirty="0">
                <a:solidFill>
                  <a:schemeClr val="accent3">
                    <a:lumMod val="75000"/>
                  </a:schemeClr>
                </a:solidFill>
              </a:rPr>
              <a:t>Contra Costa Health Services </a:t>
            </a:r>
          </a:p>
          <a:p>
            <a:pPr algn="ctr"/>
            <a:r>
              <a:rPr lang="en-US" sz="2400" b="1" dirty="0">
                <a:solidFill>
                  <a:schemeClr val="accent3">
                    <a:lumMod val="75000"/>
                  </a:schemeClr>
                </a:solidFill>
              </a:rPr>
              <a:t>Community Oral Health Program (COHP)</a:t>
            </a:r>
          </a:p>
          <a:p>
            <a:pPr algn="ctr"/>
            <a:endParaRPr lang="en-US" sz="2400" dirty="0">
              <a:solidFill>
                <a:schemeClr val="accent3">
                  <a:lumMod val="75000"/>
                </a:schemeClr>
              </a:solidFill>
            </a:endParaRPr>
          </a:p>
        </p:txBody>
      </p:sp>
      <p:pic>
        <p:nvPicPr>
          <p:cNvPr id="6" name="Content Placeholder 4">
            <a:extLst>
              <a:ext uri="{FF2B5EF4-FFF2-40B4-BE49-F238E27FC236}">
                <a16:creationId xmlns:a16="http://schemas.microsoft.com/office/drawing/2014/main" id="{405934FD-6A39-4268-BEBB-3B2C14AEE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3475" y="5334682"/>
            <a:ext cx="1474122" cy="981249"/>
          </a:xfrm>
          <a:prstGeom prst="rect">
            <a:avLst/>
          </a:prstGeom>
        </p:spPr>
      </p:pic>
      <p:sp>
        <p:nvSpPr>
          <p:cNvPr id="7" name="TextBox 6">
            <a:extLst>
              <a:ext uri="{FF2B5EF4-FFF2-40B4-BE49-F238E27FC236}">
                <a16:creationId xmlns:a16="http://schemas.microsoft.com/office/drawing/2014/main" id="{9012F41A-76B4-4371-A609-D30BD0303C26}"/>
              </a:ext>
            </a:extLst>
          </p:cNvPr>
          <p:cNvSpPr txBox="1"/>
          <p:nvPr/>
        </p:nvSpPr>
        <p:spPr>
          <a:xfrm>
            <a:off x="1361402" y="4379589"/>
            <a:ext cx="772044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18AB3"/>
                </a:solidFill>
                <a:effectLst/>
                <a:uLnTx/>
                <a:uFillTx/>
                <a:latin typeface="Trebuchet MS" panose="020B0603020202020204"/>
                <a:ea typeface="+mn-ea"/>
                <a:cs typeface="+mn-cs"/>
              </a:rPr>
              <a:t>Staff Names: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18AB3"/>
                </a:solidFill>
                <a:effectLst/>
                <a:uLnTx/>
                <a:uFillTx/>
                <a:latin typeface="Trebuchet MS" panose="020B0603020202020204"/>
                <a:ea typeface="+mn-ea"/>
                <a:cs typeface="+mn-cs"/>
              </a:rPr>
              <a:t>Date:</a:t>
            </a:r>
          </a:p>
        </p:txBody>
      </p:sp>
      <p:pic>
        <p:nvPicPr>
          <p:cNvPr id="9" name="Picture 2" descr="Image result for california oral health program">
            <a:extLst>
              <a:ext uri="{FF2B5EF4-FFF2-40B4-BE49-F238E27FC236}">
                <a16:creationId xmlns:a16="http://schemas.microsoft.com/office/drawing/2014/main" id="{25740462-B002-4BED-9F7A-CDC7F78A3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366" y="5481027"/>
            <a:ext cx="903371" cy="1063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3895BC-20A8-4A30-944C-EDF1F816E2A4}"/>
              </a:ext>
            </a:extLst>
          </p:cNvPr>
          <p:cNvSpPr txBox="1"/>
          <p:nvPr/>
        </p:nvSpPr>
        <p:spPr>
          <a:xfrm>
            <a:off x="259307" y="6315931"/>
            <a:ext cx="2265529" cy="276999"/>
          </a:xfrm>
          <a:prstGeom prst="rect">
            <a:avLst/>
          </a:prstGeom>
          <a:noFill/>
        </p:spPr>
        <p:txBody>
          <a:bodyPr wrap="square" rtlCol="0">
            <a:spAutoFit/>
          </a:bodyPr>
          <a:lstStyle/>
          <a:p>
            <a:r>
              <a:rPr lang="en-US" sz="1200" dirty="0"/>
              <a:t>Revised 12/26/19</a:t>
            </a:r>
          </a:p>
        </p:txBody>
      </p:sp>
    </p:spTree>
    <p:extLst>
      <p:ext uri="{BB962C8B-B14F-4D97-AF65-F5344CB8AC3E}">
        <p14:creationId xmlns:p14="http://schemas.microsoft.com/office/powerpoint/2010/main" val="184573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7254-6666-411E-A673-729484FB82C1}"/>
              </a:ext>
            </a:extLst>
          </p:cNvPr>
          <p:cNvSpPr>
            <a:spLocks noGrp="1"/>
          </p:cNvSpPr>
          <p:nvPr>
            <p:ph type="title"/>
          </p:nvPr>
        </p:nvSpPr>
        <p:spPr>
          <a:xfrm>
            <a:off x="685166" y="476278"/>
            <a:ext cx="3729076" cy="1320800"/>
          </a:xfrm>
        </p:spPr>
        <p:txBody>
          <a:bodyPr anchor="ctr">
            <a:normAutofit/>
          </a:bodyPr>
          <a:lstStyle/>
          <a:p>
            <a:r>
              <a:rPr lang="en-US" b="1" dirty="0"/>
              <a:t>What is Plaque?</a:t>
            </a:r>
          </a:p>
        </p:txBody>
      </p:sp>
      <p:sp>
        <p:nvSpPr>
          <p:cNvPr id="3" name="Content Placeholder 2">
            <a:extLst>
              <a:ext uri="{FF2B5EF4-FFF2-40B4-BE49-F238E27FC236}">
                <a16:creationId xmlns:a16="http://schemas.microsoft.com/office/drawing/2014/main" id="{4D81A82D-5209-4096-AE50-9DDE62DD06BD}"/>
              </a:ext>
            </a:extLst>
          </p:cNvPr>
          <p:cNvSpPr>
            <a:spLocks noGrp="1"/>
          </p:cNvSpPr>
          <p:nvPr>
            <p:ph idx="1"/>
          </p:nvPr>
        </p:nvSpPr>
        <p:spPr>
          <a:xfrm>
            <a:off x="685166" y="2160589"/>
            <a:ext cx="7885628" cy="3560733"/>
          </a:xfrm>
        </p:spPr>
        <p:txBody>
          <a:bodyPr>
            <a:normAutofit/>
          </a:bodyPr>
          <a:lstStyle/>
          <a:p>
            <a:pPr>
              <a:lnSpc>
                <a:spcPct val="90000"/>
              </a:lnSpc>
            </a:pPr>
            <a:r>
              <a:rPr lang="en-US" sz="2200" b="1" dirty="0">
                <a:solidFill>
                  <a:schemeClr val="tx1">
                    <a:lumMod val="95000"/>
                    <a:lumOff val="5000"/>
                  </a:schemeClr>
                </a:solidFill>
              </a:rPr>
              <a:t>A sticky, colorless to tooth-colored film containing bacteria that forms daily around the teeth</a:t>
            </a:r>
          </a:p>
          <a:p>
            <a:pPr>
              <a:lnSpc>
                <a:spcPct val="90000"/>
              </a:lnSpc>
            </a:pPr>
            <a:r>
              <a:rPr lang="en-US" sz="2200" b="1" dirty="0">
                <a:solidFill>
                  <a:schemeClr val="tx1">
                    <a:lumMod val="95000"/>
                    <a:lumOff val="5000"/>
                  </a:schemeClr>
                </a:solidFill>
              </a:rPr>
              <a:t>Plaque that is not removed with daily brushing and cleaning between teeth can eventually harden into calculus or tartar </a:t>
            </a:r>
          </a:p>
          <a:p>
            <a:pPr>
              <a:lnSpc>
                <a:spcPct val="90000"/>
              </a:lnSpc>
            </a:pPr>
            <a:r>
              <a:rPr lang="en-US" sz="2200" b="1" dirty="0">
                <a:solidFill>
                  <a:schemeClr val="tx1">
                    <a:lumMod val="95000"/>
                    <a:lumOff val="5000"/>
                  </a:schemeClr>
                </a:solidFill>
              </a:rPr>
              <a:t>Can result in cavities or irritation of the gums </a:t>
            </a:r>
          </a:p>
          <a:p>
            <a:pPr>
              <a:lnSpc>
                <a:spcPct val="90000"/>
              </a:lnSpc>
            </a:pPr>
            <a:endParaRPr lang="en-US" sz="1600" b="1" dirty="0">
              <a:solidFill>
                <a:schemeClr val="tx1">
                  <a:lumMod val="95000"/>
                  <a:lumOff val="5000"/>
                </a:schemeClr>
              </a:solidFill>
            </a:endParaRPr>
          </a:p>
          <a:p>
            <a:pPr>
              <a:lnSpc>
                <a:spcPct val="90000"/>
              </a:lnSpc>
            </a:pPr>
            <a:endParaRPr lang="en-US" sz="1400" dirty="0"/>
          </a:p>
        </p:txBody>
      </p:sp>
    </p:spTree>
    <p:extLst>
      <p:ext uri="{BB962C8B-B14F-4D97-AF65-F5344CB8AC3E}">
        <p14:creationId xmlns:p14="http://schemas.microsoft.com/office/powerpoint/2010/main" val="373482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82059-DAC5-4309-A1A4-21E20A2C23D5}"/>
              </a:ext>
            </a:extLst>
          </p:cNvPr>
          <p:cNvSpPr>
            <a:spLocks noGrp="1"/>
          </p:cNvSpPr>
          <p:nvPr>
            <p:ph type="title"/>
          </p:nvPr>
        </p:nvSpPr>
        <p:spPr>
          <a:xfrm>
            <a:off x="1286933" y="609600"/>
            <a:ext cx="10197494" cy="1099457"/>
          </a:xfrm>
        </p:spPr>
        <p:txBody>
          <a:bodyPr>
            <a:normAutofit/>
          </a:bodyPr>
          <a:lstStyle/>
          <a:p>
            <a:r>
              <a:rPr lang="en-US" b="1" dirty="0"/>
              <a:t>Types of Oral Disease</a:t>
            </a:r>
          </a:p>
        </p:txBody>
      </p:sp>
      <p:sp>
        <p:nvSpPr>
          <p:cNvPr id="33" name="Isosceles Triangle 3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6" name="Content Placeholder 2">
            <a:extLst>
              <a:ext uri="{FF2B5EF4-FFF2-40B4-BE49-F238E27FC236}">
                <a16:creationId xmlns:a16="http://schemas.microsoft.com/office/drawing/2014/main" id="{ADCB710E-821F-4699-B7C1-84194C6AD26E}"/>
              </a:ext>
            </a:extLst>
          </p:cNvPr>
          <p:cNvGraphicFramePr>
            <a:graphicFrameLocks noGrp="1"/>
          </p:cNvGraphicFramePr>
          <p:nvPr>
            <p:ph idx="1"/>
            <p:extLst>
              <p:ext uri="{D42A27DB-BD31-4B8C-83A1-F6EECF244321}">
                <p14:modId xmlns:p14="http://schemas.microsoft.com/office/powerpoint/2010/main" val="3196002537"/>
              </p:ext>
            </p:extLst>
          </p:nvPr>
        </p:nvGraphicFramePr>
        <p:xfrm>
          <a:off x="1419547" y="1709057"/>
          <a:ext cx="8904173" cy="4361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07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D972-DF65-4935-B942-409A74B2B9B5}"/>
              </a:ext>
            </a:extLst>
          </p:cNvPr>
          <p:cNvSpPr>
            <a:spLocks noGrp="1"/>
          </p:cNvSpPr>
          <p:nvPr>
            <p:ph type="title"/>
          </p:nvPr>
        </p:nvSpPr>
        <p:spPr/>
        <p:txBody>
          <a:bodyPr/>
          <a:lstStyle/>
          <a:p>
            <a:r>
              <a:rPr lang="en-US" b="1" dirty="0"/>
              <a:t>5 Steps of Prevention</a:t>
            </a:r>
          </a:p>
        </p:txBody>
      </p:sp>
      <p:graphicFrame>
        <p:nvGraphicFramePr>
          <p:cNvPr id="4" name="Content Placeholder 2">
            <a:extLst>
              <a:ext uri="{FF2B5EF4-FFF2-40B4-BE49-F238E27FC236}">
                <a16:creationId xmlns:a16="http://schemas.microsoft.com/office/drawing/2014/main" id="{68EDA768-6D24-4DFB-A863-2FD584A7F18C}"/>
              </a:ext>
            </a:extLst>
          </p:cNvPr>
          <p:cNvGraphicFramePr>
            <a:graphicFrameLocks noGrp="1"/>
          </p:cNvGraphicFramePr>
          <p:nvPr>
            <p:ph idx="1"/>
            <p:extLst>
              <p:ext uri="{D42A27DB-BD31-4B8C-83A1-F6EECF244321}">
                <p14:modId xmlns:p14="http://schemas.microsoft.com/office/powerpoint/2010/main" val="4125215603"/>
              </p:ext>
            </p:extLst>
          </p:nvPr>
        </p:nvGraphicFramePr>
        <p:xfrm>
          <a:off x="1155700" y="1841500"/>
          <a:ext cx="8228918" cy="3813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30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1419-1163-4BB6-8086-FC5F9DB8E2F1}"/>
              </a:ext>
            </a:extLst>
          </p:cNvPr>
          <p:cNvSpPr>
            <a:spLocks noGrp="1"/>
          </p:cNvSpPr>
          <p:nvPr>
            <p:ph type="title"/>
          </p:nvPr>
        </p:nvSpPr>
        <p:spPr/>
        <p:txBody>
          <a:bodyPr/>
          <a:lstStyle/>
          <a:p>
            <a:r>
              <a:rPr lang="en-US" b="1" dirty="0"/>
              <a:t>Community Oral Health Website</a:t>
            </a:r>
          </a:p>
        </p:txBody>
      </p:sp>
      <p:sp>
        <p:nvSpPr>
          <p:cNvPr id="3" name="Content Placeholder 2">
            <a:extLst>
              <a:ext uri="{FF2B5EF4-FFF2-40B4-BE49-F238E27FC236}">
                <a16:creationId xmlns:a16="http://schemas.microsoft.com/office/drawing/2014/main" id="{E188D57C-A71C-446D-A969-1EBB63B45F76}"/>
              </a:ext>
            </a:extLst>
          </p:cNvPr>
          <p:cNvSpPr>
            <a:spLocks noGrp="1"/>
          </p:cNvSpPr>
          <p:nvPr>
            <p:ph idx="1"/>
          </p:nvPr>
        </p:nvSpPr>
        <p:spPr>
          <a:xfrm>
            <a:off x="677334" y="2160589"/>
            <a:ext cx="4617337" cy="3880773"/>
          </a:xfrm>
        </p:spPr>
        <p:txBody>
          <a:bodyPr>
            <a:normAutofit/>
          </a:bodyPr>
          <a:lstStyle/>
          <a:p>
            <a:r>
              <a:rPr lang="en-US" b="1" dirty="0">
                <a:solidFill>
                  <a:schemeClr val="accent1"/>
                </a:solidFill>
                <a:ea typeface="Calibri" panose="020F0502020204030204" pitchFamily="34" charset="0"/>
                <a:cs typeface="Times New Roman" panose="02020603050405020304" pitchFamily="18" charset="0"/>
                <a:hlinkClick r:id="rId3"/>
              </a:rPr>
              <a:t>Community Oral Health Program</a:t>
            </a:r>
            <a:endParaRPr lang="en-US" b="1" dirty="0">
              <a:solidFill>
                <a:schemeClr val="accent1"/>
              </a:solidFill>
              <a:ea typeface="Calibri" panose="020F0502020204030204" pitchFamily="34" charset="0"/>
              <a:cs typeface="Times New Roman" panose="02020603050405020304" pitchFamily="18" charset="0"/>
            </a:endParaRPr>
          </a:p>
          <a:p>
            <a:r>
              <a:rPr lang="en-US" b="1" dirty="0">
                <a:solidFill>
                  <a:schemeClr val="tx1"/>
                </a:solidFill>
              </a:rPr>
              <a:t>Community Dental Resources</a:t>
            </a:r>
          </a:p>
          <a:p>
            <a:pPr lvl="1"/>
            <a:r>
              <a:rPr lang="en-US" b="1" dirty="0">
                <a:solidFill>
                  <a:schemeClr val="tx1"/>
                </a:solidFill>
              </a:rPr>
              <a:t>Dental Clinics in Contra Costa </a:t>
            </a:r>
          </a:p>
          <a:p>
            <a:r>
              <a:rPr lang="en-US" b="1" dirty="0">
                <a:solidFill>
                  <a:schemeClr val="tx1"/>
                </a:solidFill>
              </a:rPr>
              <a:t>Community Resources for Partners</a:t>
            </a:r>
          </a:p>
          <a:p>
            <a:pPr lvl="1"/>
            <a:r>
              <a:rPr lang="en-US" b="1" dirty="0">
                <a:solidFill>
                  <a:schemeClr val="tx1"/>
                </a:solidFill>
                <a:ea typeface="Calibri" panose="020F0502020204030204" pitchFamily="34" charset="0"/>
                <a:cs typeface="Times New Roman" panose="02020603050405020304" pitchFamily="18" charset="0"/>
              </a:rPr>
              <a:t>General Oral Health Presentation and Oral Health Topics</a:t>
            </a:r>
          </a:p>
          <a:p>
            <a:pPr lvl="1"/>
            <a:r>
              <a:rPr lang="en-US" b="1" dirty="0">
                <a:solidFill>
                  <a:schemeClr val="tx1"/>
                </a:solidFill>
                <a:ea typeface="Calibri" panose="020F0502020204030204" pitchFamily="34" charset="0"/>
                <a:cs typeface="Times New Roman" panose="02020603050405020304" pitchFamily="18" charset="0"/>
              </a:rPr>
              <a:t>Smile California (Medi-Cal Dental)</a:t>
            </a:r>
          </a:p>
          <a:p>
            <a:pPr lvl="1"/>
            <a:r>
              <a:rPr lang="en-US" b="1" dirty="0">
                <a:solidFill>
                  <a:schemeClr val="tx1"/>
                </a:solidFill>
                <a:ea typeface="Calibri" panose="020F0502020204030204" pitchFamily="34" charset="0"/>
                <a:cs typeface="Times New Roman" panose="02020603050405020304" pitchFamily="18" charset="0"/>
              </a:rPr>
              <a:t>Medical, Dental, and Behavioral Services at Contra Costa school sites</a:t>
            </a:r>
          </a:p>
        </p:txBody>
      </p:sp>
      <p:pic>
        <p:nvPicPr>
          <p:cNvPr id="6" name="Picture 5">
            <a:extLst>
              <a:ext uri="{FF2B5EF4-FFF2-40B4-BE49-F238E27FC236}">
                <a16:creationId xmlns:a16="http://schemas.microsoft.com/office/drawing/2014/main" id="{49F5E4C7-92B3-4198-8B5B-F4A4C560D040}"/>
              </a:ext>
            </a:extLst>
          </p:cNvPr>
          <p:cNvPicPr>
            <a:picLocks noChangeAspect="1"/>
          </p:cNvPicPr>
          <p:nvPr/>
        </p:nvPicPr>
        <p:blipFill rotWithShape="1">
          <a:blip r:embed="rId4">
            <a:extLst>
              <a:ext uri="{28A0092B-C50C-407E-A947-70E740481C1C}">
                <a14:useLocalDpi xmlns:a14="http://schemas.microsoft.com/office/drawing/2010/main" val="0"/>
              </a:ext>
            </a:extLst>
          </a:blip>
          <a:srcRect l="-1092" r="1092"/>
          <a:stretch/>
        </p:blipFill>
        <p:spPr>
          <a:xfrm>
            <a:off x="5650173" y="1800154"/>
            <a:ext cx="3748311" cy="4241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646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5" name="Straight Connector 6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9889227-C42D-4982-AE20-DD9BFF42CA45}"/>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b="1" dirty="0">
                <a:hlinkClick r:id="rId3"/>
              </a:rPr>
              <a:t>Smilecalifornia.org</a:t>
            </a:r>
            <a:endParaRPr lang="en-US" sz="4800" b="1" dirty="0"/>
          </a:p>
        </p:txBody>
      </p:sp>
      <p:pic>
        <p:nvPicPr>
          <p:cNvPr id="15" name="Content Placeholder 14">
            <a:extLst>
              <a:ext uri="{FF2B5EF4-FFF2-40B4-BE49-F238E27FC236}">
                <a16:creationId xmlns:a16="http://schemas.microsoft.com/office/drawing/2014/main" id="{6B4FCB2A-7CF7-4C65-B0FE-4A2C63752D24}"/>
              </a:ext>
            </a:extLst>
          </p:cNvPr>
          <p:cNvPicPr>
            <a:picLocks noGrp="1" noChangeAspect="1"/>
          </p:cNvPicPr>
          <p:nvPr>
            <p:ph idx="1"/>
          </p:nvPr>
        </p:nvPicPr>
        <p:blipFill rotWithShape="1">
          <a:blip r:embed="rId4"/>
          <a:srcRect l="285" t="15692" r="-285" b="5989"/>
          <a:stretch/>
        </p:blipFill>
        <p:spPr>
          <a:xfrm>
            <a:off x="1016217" y="792429"/>
            <a:ext cx="8288033" cy="3635025"/>
          </a:xfrm>
          <a:prstGeom prst="rect">
            <a:avLst/>
          </a:prstGeom>
        </p:spPr>
      </p:pic>
    </p:spTree>
    <p:extLst>
      <p:ext uri="{BB962C8B-B14F-4D97-AF65-F5344CB8AC3E}">
        <p14:creationId xmlns:p14="http://schemas.microsoft.com/office/powerpoint/2010/main" val="129746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9D5C6-6185-43DF-8EB7-CA418A5A8D8E}"/>
              </a:ext>
            </a:extLst>
          </p:cNvPr>
          <p:cNvSpPr>
            <a:spLocks noGrp="1"/>
          </p:cNvSpPr>
          <p:nvPr>
            <p:ph type="title"/>
          </p:nvPr>
        </p:nvSpPr>
        <p:spPr>
          <a:xfrm>
            <a:off x="1286933" y="609600"/>
            <a:ext cx="10197494" cy="1099457"/>
          </a:xfrm>
        </p:spPr>
        <p:txBody>
          <a:bodyPr vert="horz" lIns="91440" tIns="45720" rIns="91440" bIns="45720" rtlCol="0">
            <a:normAutofit/>
          </a:bodyPr>
          <a:lstStyle/>
          <a:p>
            <a:r>
              <a:rPr lang="en-US" b="1"/>
              <a:t>5 Takeaways of Oral Health</a:t>
            </a:r>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9" name="TextBox 2">
            <a:extLst>
              <a:ext uri="{FF2B5EF4-FFF2-40B4-BE49-F238E27FC236}">
                <a16:creationId xmlns:a16="http://schemas.microsoft.com/office/drawing/2014/main" id="{4C9E4F64-DAF3-4888-AF1A-27A332223412}"/>
              </a:ext>
            </a:extLst>
          </p:cNvPr>
          <p:cNvGraphicFramePr/>
          <p:nvPr>
            <p:extLst>
              <p:ext uri="{D42A27DB-BD31-4B8C-83A1-F6EECF244321}">
                <p14:modId xmlns:p14="http://schemas.microsoft.com/office/powerpoint/2010/main" val="2481047548"/>
              </p:ext>
            </p:extLst>
          </p:nvPr>
        </p:nvGraphicFramePr>
        <p:xfrm>
          <a:off x="1286933" y="1892300"/>
          <a:ext cx="9618133" cy="41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42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0410F9-CB75-4859-8F83-0D7BE37429C9}"/>
              </a:ext>
            </a:extLst>
          </p:cNvPr>
          <p:cNvSpPr>
            <a:spLocks noGrp="1"/>
          </p:cNvSpPr>
          <p:nvPr>
            <p:ph type="subTitle" idx="1"/>
          </p:nvPr>
        </p:nvSpPr>
        <p:spPr>
          <a:xfrm>
            <a:off x="1484927" y="4172896"/>
            <a:ext cx="7766936" cy="1715839"/>
          </a:xfrm>
        </p:spPr>
        <p:txBody>
          <a:bodyPr>
            <a:normAutofit fontScale="92500" lnSpcReduction="10000"/>
          </a:bodyPr>
          <a:lstStyle/>
          <a:p>
            <a:pPr algn="ctr"/>
            <a:r>
              <a:rPr lang="en-US" sz="2400" b="1" dirty="0">
                <a:solidFill>
                  <a:schemeClr val="accent1"/>
                </a:solidFill>
              </a:rPr>
              <a:t>Community Oral Health Program</a:t>
            </a:r>
          </a:p>
          <a:p>
            <a:pPr algn="ctr"/>
            <a:r>
              <a:rPr lang="en-US" sz="2400" b="1" dirty="0">
                <a:solidFill>
                  <a:schemeClr val="accent1"/>
                </a:solidFill>
              </a:rPr>
              <a:t>By Phone: (925)313-6280</a:t>
            </a:r>
          </a:p>
          <a:p>
            <a:pPr algn="ctr"/>
            <a:r>
              <a:rPr lang="en-US" sz="2400" b="1" dirty="0">
                <a:solidFill>
                  <a:schemeClr val="accent1"/>
                </a:solidFill>
              </a:rPr>
              <a:t> </a:t>
            </a:r>
            <a:r>
              <a:rPr lang="en-US" sz="2400" b="1" dirty="0">
                <a:solidFill>
                  <a:schemeClr val="accent3"/>
                </a:solidFill>
                <a:hlinkClick r:id="rId3">
                  <a:extLst>
                    <a:ext uri="{A12FA001-AC4F-418D-AE19-62706E023703}">
                      <ahyp:hlinkClr xmlns:ahyp="http://schemas.microsoft.com/office/drawing/2018/hyperlinkcolor" val="tx"/>
                    </a:ext>
                  </a:extLst>
                </a:hlinkClick>
              </a:rPr>
              <a:t>Online: Community Oral Health Program</a:t>
            </a:r>
            <a:endParaRPr lang="en-US" sz="2400" b="1" dirty="0">
              <a:solidFill>
                <a:schemeClr val="accent3"/>
              </a:solidFill>
            </a:endParaRPr>
          </a:p>
          <a:p>
            <a:r>
              <a:rPr lang="en-US" dirty="0"/>
              <a:t> </a:t>
            </a:r>
          </a:p>
        </p:txBody>
      </p:sp>
      <p:pic>
        <p:nvPicPr>
          <p:cNvPr id="5" name="Picture 4" descr="A group of people posing for a photo&#10;&#10;Description automatically generated">
            <a:extLst>
              <a:ext uri="{FF2B5EF4-FFF2-40B4-BE49-F238E27FC236}">
                <a16:creationId xmlns:a16="http://schemas.microsoft.com/office/drawing/2014/main" id="{3288F01E-3639-45C4-8ED2-23E680C9D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5740" y="728578"/>
            <a:ext cx="4965309" cy="3310206"/>
          </a:xfrm>
          <a:prstGeom prst="rect">
            <a:avLst/>
          </a:prstGeom>
        </p:spPr>
      </p:pic>
      <p:pic>
        <p:nvPicPr>
          <p:cNvPr id="4" name="Content Placeholder 4">
            <a:extLst>
              <a:ext uri="{FF2B5EF4-FFF2-40B4-BE49-F238E27FC236}">
                <a16:creationId xmlns:a16="http://schemas.microsoft.com/office/drawing/2014/main" id="{DE17FC4A-0F9E-406F-8DBA-F41B4FDECF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2951" y="5568155"/>
            <a:ext cx="1474122" cy="981249"/>
          </a:xfrm>
          <a:prstGeom prst="rect">
            <a:avLst/>
          </a:prstGeom>
        </p:spPr>
      </p:pic>
      <p:pic>
        <p:nvPicPr>
          <p:cNvPr id="6" name="Content Placeholder 4">
            <a:extLst>
              <a:ext uri="{FF2B5EF4-FFF2-40B4-BE49-F238E27FC236}">
                <a16:creationId xmlns:a16="http://schemas.microsoft.com/office/drawing/2014/main" id="{D68D3930-2EDA-4D05-AB7E-73645EEA7D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9541" y="5568155"/>
            <a:ext cx="2042322" cy="909384"/>
          </a:xfrm>
          <a:prstGeom prst="rect">
            <a:avLst/>
          </a:prstGeom>
        </p:spPr>
      </p:pic>
    </p:spTree>
    <p:extLst>
      <p:ext uri="{BB962C8B-B14F-4D97-AF65-F5344CB8AC3E}">
        <p14:creationId xmlns:p14="http://schemas.microsoft.com/office/powerpoint/2010/main" val="373611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CB5A4-D8D8-4AE9-A0D4-6AAFC3B0E70A}"/>
              </a:ext>
            </a:extLst>
          </p:cNvPr>
          <p:cNvSpPr>
            <a:spLocks noGrp="1"/>
          </p:cNvSpPr>
          <p:nvPr>
            <p:ph type="title"/>
          </p:nvPr>
        </p:nvSpPr>
        <p:spPr>
          <a:xfrm>
            <a:off x="652481" y="1382486"/>
            <a:ext cx="3547581" cy="4093028"/>
          </a:xfrm>
        </p:spPr>
        <p:txBody>
          <a:bodyPr anchor="ctr">
            <a:normAutofit/>
          </a:bodyPr>
          <a:lstStyle/>
          <a:p>
            <a:r>
              <a:rPr lang="en-US" sz="4400" b="1" dirty="0"/>
              <a:t>To Learn and Review:</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F92548-DF79-4131-8149-80B75EE956B0}"/>
              </a:ext>
            </a:extLst>
          </p:cNvPr>
          <p:cNvGraphicFramePr>
            <a:graphicFrameLocks noGrp="1"/>
          </p:cNvGraphicFramePr>
          <p:nvPr>
            <p:ph idx="1"/>
            <p:extLst>
              <p:ext uri="{D42A27DB-BD31-4B8C-83A1-F6EECF244321}">
                <p14:modId xmlns:p14="http://schemas.microsoft.com/office/powerpoint/2010/main" val="4178985765"/>
              </p:ext>
            </p:extLst>
          </p:nvPr>
        </p:nvGraphicFramePr>
        <p:xfrm>
          <a:off x="4910715" y="762908"/>
          <a:ext cx="6628804" cy="5323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37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05F6-3818-4B4A-AAA1-CCC8F8D8D8A4}"/>
              </a:ext>
            </a:extLst>
          </p:cNvPr>
          <p:cNvSpPr>
            <a:spLocks noGrp="1"/>
          </p:cNvSpPr>
          <p:nvPr>
            <p:ph type="title"/>
          </p:nvPr>
        </p:nvSpPr>
        <p:spPr>
          <a:xfrm>
            <a:off x="677334" y="609600"/>
            <a:ext cx="5127118" cy="1320800"/>
          </a:xfrm>
        </p:spPr>
        <p:txBody>
          <a:bodyPr anchor="t">
            <a:normAutofit/>
          </a:bodyPr>
          <a:lstStyle/>
          <a:p>
            <a:r>
              <a:rPr lang="en-US" b="1" dirty="0"/>
              <a:t>Why Is Oral Health Important?</a:t>
            </a:r>
          </a:p>
        </p:txBody>
      </p:sp>
      <p:sp>
        <p:nvSpPr>
          <p:cNvPr id="3" name="Content Placeholder 2">
            <a:extLst>
              <a:ext uri="{FF2B5EF4-FFF2-40B4-BE49-F238E27FC236}">
                <a16:creationId xmlns:a16="http://schemas.microsoft.com/office/drawing/2014/main" id="{738A6F06-7D47-4E1B-A00C-967F080DD440}"/>
              </a:ext>
            </a:extLst>
          </p:cNvPr>
          <p:cNvSpPr>
            <a:spLocks noGrp="1"/>
          </p:cNvSpPr>
          <p:nvPr>
            <p:ph idx="1"/>
          </p:nvPr>
        </p:nvSpPr>
        <p:spPr>
          <a:xfrm>
            <a:off x="677334" y="2160589"/>
            <a:ext cx="4873234" cy="3880773"/>
          </a:xfrm>
        </p:spPr>
        <p:txBody>
          <a:bodyPr>
            <a:normAutofit/>
          </a:bodyPr>
          <a:lstStyle/>
          <a:p>
            <a:pPr marL="457200" lvl="1" indent="0">
              <a:buNone/>
            </a:pPr>
            <a:endParaRPr lang="en-US" sz="1800" b="1" dirty="0">
              <a:solidFill>
                <a:schemeClr val="tx1">
                  <a:lumMod val="95000"/>
                  <a:lumOff val="5000"/>
                </a:schemeClr>
              </a:solidFill>
            </a:endParaRPr>
          </a:p>
          <a:p>
            <a:pPr lvl="1"/>
            <a:r>
              <a:rPr lang="en-US" sz="2400" b="1" dirty="0">
                <a:solidFill>
                  <a:schemeClr val="tx1">
                    <a:lumMod val="95000"/>
                    <a:lumOff val="5000"/>
                  </a:schemeClr>
                </a:solidFill>
              </a:rPr>
              <a:t>Oral health is connected to your general health</a:t>
            </a:r>
          </a:p>
          <a:p>
            <a:pPr lvl="1"/>
            <a:r>
              <a:rPr lang="en-US" sz="2400" b="1" dirty="0">
                <a:solidFill>
                  <a:schemeClr val="tx1">
                    <a:lumMod val="95000"/>
                    <a:lumOff val="5000"/>
                  </a:schemeClr>
                </a:solidFill>
              </a:rPr>
              <a:t>Impacts the ability to speak, smile, taste and digest proper nutrition</a:t>
            </a:r>
          </a:p>
          <a:p>
            <a:pPr lvl="1"/>
            <a:r>
              <a:rPr lang="en-US" sz="2400" b="1" dirty="0">
                <a:solidFill>
                  <a:schemeClr val="tx1">
                    <a:lumMod val="95000"/>
                    <a:lumOff val="5000"/>
                  </a:schemeClr>
                </a:solidFill>
              </a:rPr>
              <a:t>Affects one’s everyday quality of life</a:t>
            </a:r>
          </a:p>
        </p:txBody>
      </p:sp>
      <p:pic>
        <p:nvPicPr>
          <p:cNvPr id="9" name="Picture 8" descr="A picture containing person, indoor, wall, young&#10;&#10;Description automatically generated">
            <a:extLst>
              <a:ext uri="{FF2B5EF4-FFF2-40B4-BE49-F238E27FC236}">
                <a16:creationId xmlns:a16="http://schemas.microsoft.com/office/drawing/2014/main" id="{B799AF0B-F35E-42ED-8D58-D01D8DAEB332}"/>
              </a:ext>
            </a:extLst>
          </p:cNvPr>
          <p:cNvPicPr>
            <a:picLocks noChangeAspect="1"/>
          </p:cNvPicPr>
          <p:nvPr/>
        </p:nvPicPr>
        <p:blipFill rotWithShape="1">
          <a:blip r:embed="rId3">
            <a:extLst>
              <a:ext uri="{28A0092B-C50C-407E-A947-70E740481C1C}">
                <a14:useLocalDpi xmlns:a14="http://schemas.microsoft.com/office/drawing/2010/main" val="0"/>
              </a:ext>
            </a:extLst>
          </a:blip>
          <a:srcRect l="19970" r="4123" b="2"/>
          <a:stretch/>
        </p:blipFill>
        <p:spPr>
          <a:xfrm>
            <a:off x="6641434" y="2160589"/>
            <a:ext cx="3625461" cy="3188039"/>
          </a:xfrm>
          <a:prstGeom prst="rect">
            <a:avLst/>
          </a:prstGeom>
        </p:spPr>
      </p:pic>
    </p:spTree>
    <p:extLst>
      <p:ext uri="{BB962C8B-B14F-4D97-AF65-F5344CB8AC3E}">
        <p14:creationId xmlns:p14="http://schemas.microsoft.com/office/powerpoint/2010/main" val="82671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A6CA-A3A0-402B-A0A3-AE87DA4A574C}"/>
              </a:ext>
            </a:extLst>
          </p:cNvPr>
          <p:cNvSpPr>
            <a:spLocks noGrp="1"/>
          </p:cNvSpPr>
          <p:nvPr>
            <p:ph type="title"/>
          </p:nvPr>
        </p:nvSpPr>
        <p:spPr>
          <a:xfrm>
            <a:off x="1286933" y="609600"/>
            <a:ext cx="10197494" cy="1099457"/>
          </a:xfrm>
        </p:spPr>
        <p:txBody>
          <a:bodyPr>
            <a:normAutofit/>
          </a:bodyPr>
          <a:lstStyle/>
          <a:p>
            <a:r>
              <a:rPr lang="en-US" b="1"/>
              <a:t>Prevalence of Oral Disease</a:t>
            </a:r>
          </a:p>
        </p:txBody>
      </p:sp>
      <p:graphicFrame>
        <p:nvGraphicFramePr>
          <p:cNvPr id="33" name="Content Placeholder 2">
            <a:extLst>
              <a:ext uri="{FF2B5EF4-FFF2-40B4-BE49-F238E27FC236}">
                <a16:creationId xmlns:a16="http://schemas.microsoft.com/office/drawing/2014/main" id="{3157B7D1-33F1-4930-99A7-6D55D0585D10}"/>
              </a:ext>
            </a:extLst>
          </p:cNvPr>
          <p:cNvGraphicFramePr>
            <a:graphicFrameLocks noGrp="1"/>
          </p:cNvGraphicFramePr>
          <p:nvPr>
            <p:ph idx="1"/>
            <p:extLst>
              <p:ext uri="{D42A27DB-BD31-4B8C-83A1-F6EECF244321}">
                <p14:modId xmlns:p14="http://schemas.microsoft.com/office/powerpoint/2010/main" val="2839079801"/>
              </p:ext>
            </p:extLst>
          </p:nvPr>
        </p:nvGraphicFramePr>
        <p:xfrm>
          <a:off x="535093" y="1709057"/>
          <a:ext cx="9076267" cy="3574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62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4" name="Straight Connector 6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37E976D-46DF-45D2-B3B5-1585003ACB02}"/>
              </a:ext>
            </a:extLst>
          </p:cNvPr>
          <p:cNvSpPr>
            <a:spLocks noGrp="1"/>
          </p:cNvSpPr>
          <p:nvPr>
            <p:ph type="title"/>
          </p:nvPr>
        </p:nvSpPr>
        <p:spPr>
          <a:xfrm>
            <a:off x="1519014" y="78342"/>
            <a:ext cx="8288032" cy="1096316"/>
          </a:xfrm>
        </p:spPr>
        <p:txBody>
          <a:bodyPr vert="horz" lIns="91440" tIns="45720" rIns="91440" bIns="45720" rtlCol="0" anchor="b">
            <a:normAutofit/>
          </a:bodyPr>
          <a:lstStyle/>
          <a:p>
            <a:pPr algn="ctr"/>
            <a:r>
              <a:rPr lang="en-US" sz="4400" b="1" kern="1200" dirty="0">
                <a:solidFill>
                  <a:schemeClr val="accent1"/>
                </a:solidFill>
                <a:latin typeface="+mj-lt"/>
                <a:ea typeface="+mj-ea"/>
                <a:cs typeface="+mj-cs"/>
              </a:rPr>
              <a:t>Tooth Anatomy</a:t>
            </a:r>
          </a:p>
        </p:txBody>
      </p:sp>
      <p:pic>
        <p:nvPicPr>
          <p:cNvPr id="5" name="Content Placeholder 4">
            <a:extLst>
              <a:ext uri="{FF2B5EF4-FFF2-40B4-BE49-F238E27FC236}">
                <a16:creationId xmlns:a16="http://schemas.microsoft.com/office/drawing/2014/main" id="{C9D66878-B88C-48EB-AA09-C289A01EF82F}"/>
              </a:ext>
            </a:extLst>
          </p:cNvPr>
          <p:cNvPicPr>
            <a:picLocks noChangeAspect="1"/>
          </p:cNvPicPr>
          <p:nvPr/>
        </p:nvPicPr>
        <p:blipFill rotWithShape="1">
          <a:blip r:embed="rId3">
            <a:extLst>
              <a:ext uri="{28A0092B-C50C-407E-A947-70E740481C1C}">
                <a14:useLocalDpi xmlns:a14="http://schemas.microsoft.com/office/drawing/2010/main" val="0"/>
              </a:ext>
            </a:extLst>
          </a:blip>
          <a:srcRect b="6580"/>
          <a:stretch/>
        </p:blipFill>
        <p:spPr>
          <a:xfrm>
            <a:off x="2993117" y="1253000"/>
            <a:ext cx="5339826" cy="4988422"/>
          </a:xfrm>
          <a:prstGeom prst="rect">
            <a:avLst/>
          </a:prstGeom>
        </p:spPr>
      </p:pic>
    </p:spTree>
    <p:extLst>
      <p:ext uri="{BB962C8B-B14F-4D97-AF65-F5344CB8AC3E}">
        <p14:creationId xmlns:p14="http://schemas.microsoft.com/office/powerpoint/2010/main" val="116563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Isosceles Triangle 55">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Parallelogram 57">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60" name="Straight Connector 59">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6D1CAD-D010-4FFF-A1B7-F2EC62BFD993}"/>
              </a:ext>
            </a:extLst>
          </p:cNvPr>
          <p:cNvSpPr>
            <a:spLocks noGrp="1"/>
          </p:cNvSpPr>
          <p:nvPr>
            <p:ph type="title"/>
          </p:nvPr>
        </p:nvSpPr>
        <p:spPr>
          <a:xfrm>
            <a:off x="1234029" y="681962"/>
            <a:ext cx="8270918" cy="1320800"/>
          </a:xfrm>
        </p:spPr>
        <p:txBody>
          <a:bodyPr anchor="t">
            <a:normAutofit fontScale="90000"/>
          </a:bodyPr>
          <a:lstStyle/>
          <a:p>
            <a:r>
              <a:rPr lang="en-US" b="1" dirty="0"/>
              <a:t>What Are Cavities? </a:t>
            </a:r>
            <a:br>
              <a:rPr lang="en-US" b="1" dirty="0"/>
            </a:br>
            <a:r>
              <a:rPr lang="en-US" sz="3300" b="1" dirty="0"/>
              <a:t>Also known as Tooth Decay</a:t>
            </a:r>
            <a:br>
              <a:rPr lang="en-US" b="1" dirty="0"/>
            </a:br>
            <a:endParaRPr lang="en-US" sz="2000" b="1" dirty="0"/>
          </a:p>
        </p:txBody>
      </p:sp>
      <p:sp>
        <p:nvSpPr>
          <p:cNvPr id="66"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674DFDA-3417-4F05-95B2-EB222D9B5531}"/>
              </a:ext>
            </a:extLst>
          </p:cNvPr>
          <p:cNvSpPr>
            <a:spLocks noGrp="1"/>
          </p:cNvSpPr>
          <p:nvPr>
            <p:ph idx="1"/>
          </p:nvPr>
        </p:nvSpPr>
        <p:spPr>
          <a:xfrm>
            <a:off x="1601788" y="2293676"/>
            <a:ext cx="6611667" cy="3882362"/>
          </a:xfrm>
        </p:spPr>
        <p:txBody>
          <a:bodyPr>
            <a:normAutofit/>
          </a:bodyPr>
          <a:lstStyle/>
          <a:p>
            <a:r>
              <a:rPr lang="en-US" b="1" dirty="0">
                <a:solidFill>
                  <a:schemeClr val="tx1">
                    <a:lumMod val="95000"/>
                    <a:lumOff val="5000"/>
                  </a:schemeClr>
                </a:solidFill>
              </a:rPr>
              <a:t>Cavities occur when bacteria in plaque metabolize dietary sugar to make acid. The acid demineralizes the tooth and creates a “cavity”</a:t>
            </a:r>
          </a:p>
          <a:p>
            <a:r>
              <a:rPr lang="en-US" b="1" dirty="0">
                <a:solidFill>
                  <a:schemeClr val="tx1">
                    <a:lumMod val="95000"/>
                    <a:lumOff val="5000"/>
                  </a:schemeClr>
                </a:solidFill>
              </a:rPr>
              <a:t>Continuous acid attacks can cause the enamel (first layer) of the tooth to break down</a:t>
            </a:r>
          </a:p>
          <a:p>
            <a:r>
              <a:rPr lang="en-US" b="1" dirty="0">
                <a:solidFill>
                  <a:schemeClr val="tx1">
                    <a:lumMod val="95000"/>
                    <a:lumOff val="5000"/>
                  </a:schemeClr>
                </a:solidFill>
              </a:rPr>
              <a:t>Refined sugars found in candy, crackers and soda make it easier for bacteria to breakdown into acid</a:t>
            </a:r>
          </a:p>
          <a:p>
            <a:r>
              <a:rPr lang="en-US" b="1" dirty="0">
                <a:solidFill>
                  <a:schemeClr val="tx1">
                    <a:lumMod val="95000"/>
                    <a:lumOff val="5000"/>
                  </a:schemeClr>
                </a:solidFill>
              </a:rPr>
              <a:t>Cavities can happen on any surface of the tooth</a:t>
            </a:r>
          </a:p>
          <a:p>
            <a:r>
              <a:rPr lang="en-US" b="1" dirty="0">
                <a:solidFill>
                  <a:schemeClr val="tx1">
                    <a:lumMod val="95000"/>
                    <a:lumOff val="5000"/>
                  </a:schemeClr>
                </a:solidFill>
              </a:rPr>
              <a:t>Saliva acts as a natural defense to help repair enamel</a:t>
            </a:r>
          </a:p>
        </p:txBody>
      </p:sp>
      <p:sp>
        <p:nvSpPr>
          <p:cNvPr id="70"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536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7C47FDF-9E38-41FC-9501-4C15E5DE5A57}"/>
              </a:ext>
            </a:extLst>
          </p:cNvPr>
          <p:cNvSpPr>
            <a:spLocks noGrp="1"/>
          </p:cNvSpPr>
          <p:nvPr>
            <p:ph type="title"/>
          </p:nvPr>
        </p:nvSpPr>
        <p:spPr>
          <a:xfrm>
            <a:off x="985968" y="29931"/>
            <a:ext cx="8288032" cy="1096316"/>
          </a:xfrm>
        </p:spPr>
        <p:txBody>
          <a:bodyPr vert="horz" lIns="91440" tIns="45720" rIns="91440" bIns="45720" rtlCol="0" anchor="b">
            <a:normAutofit/>
          </a:bodyPr>
          <a:lstStyle/>
          <a:p>
            <a:pPr algn="ctr"/>
            <a:r>
              <a:rPr lang="en-US" sz="4400" b="1" kern="1200" dirty="0">
                <a:solidFill>
                  <a:schemeClr val="accent1"/>
                </a:solidFill>
                <a:latin typeface="+mj-lt"/>
                <a:ea typeface="+mj-ea"/>
                <a:cs typeface="+mj-cs"/>
              </a:rPr>
              <a:t>Stages of Tooth Decay</a:t>
            </a:r>
          </a:p>
        </p:txBody>
      </p:sp>
      <p:pic>
        <p:nvPicPr>
          <p:cNvPr id="4" name="Content Placeholder 3">
            <a:extLst>
              <a:ext uri="{FF2B5EF4-FFF2-40B4-BE49-F238E27FC236}">
                <a16:creationId xmlns:a16="http://schemas.microsoft.com/office/drawing/2014/main" id="{938A4A6F-0C33-4CFE-9955-CE8052A694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0737" y="1435448"/>
            <a:ext cx="8078446" cy="3978635"/>
          </a:xfrm>
          <a:prstGeom prst="rect">
            <a:avLst/>
          </a:prstGeom>
        </p:spPr>
      </p:pic>
    </p:spTree>
    <p:extLst>
      <p:ext uri="{BB962C8B-B14F-4D97-AF65-F5344CB8AC3E}">
        <p14:creationId xmlns:p14="http://schemas.microsoft.com/office/powerpoint/2010/main" val="147431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40C1-121B-4326-BB6D-452EB3976F0A}"/>
              </a:ext>
            </a:extLst>
          </p:cNvPr>
          <p:cNvSpPr>
            <a:spLocks noGrp="1"/>
          </p:cNvSpPr>
          <p:nvPr>
            <p:ph type="title"/>
          </p:nvPr>
        </p:nvSpPr>
        <p:spPr>
          <a:xfrm>
            <a:off x="677334" y="393700"/>
            <a:ext cx="8596668" cy="1320800"/>
          </a:xfrm>
        </p:spPr>
        <p:txBody>
          <a:bodyPr>
            <a:normAutofit/>
          </a:bodyPr>
          <a:lstStyle/>
          <a:p>
            <a:r>
              <a:rPr lang="en-US" b="1" dirty="0"/>
              <a:t>Dental Decay</a:t>
            </a:r>
          </a:p>
        </p:txBody>
      </p:sp>
      <p:grpSp>
        <p:nvGrpSpPr>
          <p:cNvPr id="6" name="Group 5">
            <a:extLst>
              <a:ext uri="{FF2B5EF4-FFF2-40B4-BE49-F238E27FC236}">
                <a16:creationId xmlns:a16="http://schemas.microsoft.com/office/drawing/2014/main" id="{6B5FADE2-FD43-4BFA-97F9-7554ED9BBD43}"/>
              </a:ext>
            </a:extLst>
          </p:cNvPr>
          <p:cNvGrpSpPr/>
          <p:nvPr/>
        </p:nvGrpSpPr>
        <p:grpSpPr>
          <a:xfrm>
            <a:off x="3757099" y="1992648"/>
            <a:ext cx="3184034" cy="1209600"/>
            <a:chOff x="33" y="2797"/>
            <a:chExt cx="3184034" cy="1209600"/>
          </a:xfrm>
        </p:grpSpPr>
        <p:sp>
          <p:nvSpPr>
            <p:cNvPr id="7" name="Rectangle 6">
              <a:extLst>
                <a:ext uri="{FF2B5EF4-FFF2-40B4-BE49-F238E27FC236}">
                  <a16:creationId xmlns:a16="http://schemas.microsoft.com/office/drawing/2014/main" id="{018AB306-F187-44FA-8A71-41F568B2F0E8}"/>
                </a:ext>
              </a:extLst>
            </p:cNvPr>
            <p:cNvSpPr/>
            <p:nvPr/>
          </p:nvSpPr>
          <p:spPr>
            <a:xfrm>
              <a:off x="33" y="2797"/>
              <a:ext cx="3184034" cy="12096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3C70E6F6-2970-4A67-A164-7EC56C9658C7}"/>
                </a:ext>
              </a:extLst>
            </p:cNvPr>
            <p:cNvSpPr txBox="1"/>
            <p:nvPr/>
          </p:nvSpPr>
          <p:spPr>
            <a:xfrm>
              <a:off x="33" y="2797"/>
              <a:ext cx="3184034" cy="120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Risk Factors</a:t>
              </a:r>
              <a:endParaRPr lang="en-US" sz="2800" kern="1200" dirty="0"/>
            </a:p>
          </p:txBody>
        </p:sp>
      </p:grpSp>
      <p:sp>
        <p:nvSpPr>
          <p:cNvPr id="10" name="Rectangle 9">
            <a:extLst>
              <a:ext uri="{FF2B5EF4-FFF2-40B4-BE49-F238E27FC236}">
                <a16:creationId xmlns:a16="http://schemas.microsoft.com/office/drawing/2014/main" id="{4AF94694-0C21-4653-A860-E4113E785575}"/>
              </a:ext>
            </a:extLst>
          </p:cNvPr>
          <p:cNvSpPr/>
          <p:nvPr/>
        </p:nvSpPr>
        <p:spPr>
          <a:xfrm>
            <a:off x="420665" y="3202248"/>
            <a:ext cx="3184034" cy="2456357"/>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95A5C006-9AD6-4A2D-BA29-5053C74EC4DD}"/>
              </a:ext>
            </a:extLst>
          </p:cNvPr>
          <p:cNvGrpSpPr/>
          <p:nvPr/>
        </p:nvGrpSpPr>
        <p:grpSpPr>
          <a:xfrm>
            <a:off x="420665" y="1992648"/>
            <a:ext cx="3184034" cy="1209600"/>
            <a:chOff x="33" y="2797"/>
            <a:chExt cx="3184034" cy="1209600"/>
          </a:xfrm>
        </p:grpSpPr>
        <p:sp>
          <p:nvSpPr>
            <p:cNvPr id="13" name="Rectangle 12">
              <a:extLst>
                <a:ext uri="{FF2B5EF4-FFF2-40B4-BE49-F238E27FC236}">
                  <a16:creationId xmlns:a16="http://schemas.microsoft.com/office/drawing/2014/main" id="{90FD3175-B4C4-4710-9DA8-6BC6935FC03B}"/>
                </a:ext>
              </a:extLst>
            </p:cNvPr>
            <p:cNvSpPr/>
            <p:nvPr/>
          </p:nvSpPr>
          <p:spPr>
            <a:xfrm>
              <a:off x="33" y="2797"/>
              <a:ext cx="3184034" cy="12096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461A4471-002E-4FBE-9380-A5C9A3B75045}"/>
                </a:ext>
              </a:extLst>
            </p:cNvPr>
            <p:cNvSpPr txBox="1"/>
            <p:nvPr/>
          </p:nvSpPr>
          <p:spPr>
            <a:xfrm>
              <a:off x="33" y="2797"/>
              <a:ext cx="3184034" cy="120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Dental Infection</a:t>
              </a:r>
              <a:endParaRPr lang="en-US" sz="2800" kern="1200" dirty="0"/>
            </a:p>
          </p:txBody>
        </p:sp>
      </p:grpSp>
      <p:grpSp>
        <p:nvGrpSpPr>
          <p:cNvPr id="15" name="Group 14">
            <a:extLst>
              <a:ext uri="{FF2B5EF4-FFF2-40B4-BE49-F238E27FC236}">
                <a16:creationId xmlns:a16="http://schemas.microsoft.com/office/drawing/2014/main" id="{58966912-D652-4ABD-83F7-ACACC2C6CF9C}"/>
              </a:ext>
            </a:extLst>
          </p:cNvPr>
          <p:cNvGrpSpPr/>
          <p:nvPr/>
        </p:nvGrpSpPr>
        <p:grpSpPr>
          <a:xfrm>
            <a:off x="7093533" y="1992648"/>
            <a:ext cx="3184034" cy="1209600"/>
            <a:chOff x="33" y="2797"/>
            <a:chExt cx="3184034" cy="1209600"/>
          </a:xfrm>
        </p:grpSpPr>
        <p:sp>
          <p:nvSpPr>
            <p:cNvPr id="17" name="Rectangle 16">
              <a:extLst>
                <a:ext uri="{FF2B5EF4-FFF2-40B4-BE49-F238E27FC236}">
                  <a16:creationId xmlns:a16="http://schemas.microsoft.com/office/drawing/2014/main" id="{2CABC460-FEA8-4BCC-89B3-863099648E04}"/>
                </a:ext>
              </a:extLst>
            </p:cNvPr>
            <p:cNvSpPr/>
            <p:nvPr/>
          </p:nvSpPr>
          <p:spPr>
            <a:xfrm>
              <a:off x="33" y="2797"/>
              <a:ext cx="3184034" cy="12096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27BDC543-3BE1-44D1-9A6D-2A42DF7798B1}"/>
                </a:ext>
              </a:extLst>
            </p:cNvPr>
            <p:cNvSpPr txBox="1"/>
            <p:nvPr/>
          </p:nvSpPr>
          <p:spPr>
            <a:xfrm>
              <a:off x="33" y="2797"/>
              <a:ext cx="3184034" cy="120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Symptoms</a:t>
              </a:r>
              <a:endParaRPr lang="en-US" sz="2800" kern="1200" dirty="0"/>
            </a:p>
          </p:txBody>
        </p:sp>
      </p:grpSp>
      <p:sp>
        <p:nvSpPr>
          <p:cNvPr id="19" name="TextBox 18">
            <a:extLst>
              <a:ext uri="{FF2B5EF4-FFF2-40B4-BE49-F238E27FC236}">
                <a16:creationId xmlns:a16="http://schemas.microsoft.com/office/drawing/2014/main" id="{D76DB576-6198-4C79-BB9A-3DD43E1DAA56}"/>
              </a:ext>
            </a:extLst>
          </p:cNvPr>
          <p:cNvSpPr txBox="1"/>
          <p:nvPr/>
        </p:nvSpPr>
        <p:spPr>
          <a:xfrm>
            <a:off x="515378" y="3344629"/>
            <a:ext cx="3184034" cy="24563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indent="-285750">
              <a:buFont typeface="Arial" panose="020B0604020202020204" pitchFamily="34" charset="0"/>
              <a:buChar char="•"/>
            </a:pPr>
            <a:r>
              <a:rPr lang="en-US" b="1" dirty="0"/>
              <a:t>Serious and life-threatening if not treated</a:t>
            </a:r>
          </a:p>
          <a:p>
            <a:pPr marL="285750" indent="-285750">
              <a:buFont typeface="Arial" panose="020B0604020202020204" pitchFamily="34" charset="0"/>
              <a:buChar char="•"/>
            </a:pPr>
            <a:r>
              <a:rPr lang="en-US" b="1" dirty="0"/>
              <a:t>When the problem is small seek treatment to prevent infection</a:t>
            </a:r>
          </a:p>
        </p:txBody>
      </p:sp>
      <p:sp>
        <p:nvSpPr>
          <p:cNvPr id="20" name="Rectangle 19">
            <a:extLst>
              <a:ext uri="{FF2B5EF4-FFF2-40B4-BE49-F238E27FC236}">
                <a16:creationId xmlns:a16="http://schemas.microsoft.com/office/drawing/2014/main" id="{2A1694E6-844F-4E8E-9DC6-82A9D485154B}"/>
              </a:ext>
            </a:extLst>
          </p:cNvPr>
          <p:cNvSpPr/>
          <p:nvPr/>
        </p:nvSpPr>
        <p:spPr>
          <a:xfrm>
            <a:off x="3757099" y="3202247"/>
            <a:ext cx="3184034" cy="2456357"/>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1" name="Rectangle 20">
            <a:extLst>
              <a:ext uri="{FF2B5EF4-FFF2-40B4-BE49-F238E27FC236}">
                <a16:creationId xmlns:a16="http://schemas.microsoft.com/office/drawing/2014/main" id="{FC1BA864-8CE4-49CB-AC56-CC2C0596E894}"/>
              </a:ext>
            </a:extLst>
          </p:cNvPr>
          <p:cNvSpPr/>
          <p:nvPr/>
        </p:nvSpPr>
        <p:spPr>
          <a:xfrm>
            <a:off x="7093533" y="3202246"/>
            <a:ext cx="3184034" cy="2456357"/>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A26D2A7A-ADDF-47A7-8B8C-5634A07EB612}"/>
              </a:ext>
            </a:extLst>
          </p:cNvPr>
          <p:cNvSpPr txBox="1"/>
          <p:nvPr/>
        </p:nvSpPr>
        <p:spPr>
          <a:xfrm>
            <a:off x="3879313" y="3360608"/>
            <a:ext cx="2826287"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Frequent snacking between meals</a:t>
            </a:r>
          </a:p>
          <a:p>
            <a:pPr marL="285750" indent="-285750">
              <a:buFont typeface="Arial" panose="020B0604020202020204" pitchFamily="34" charset="0"/>
              <a:buChar char="•"/>
            </a:pPr>
            <a:r>
              <a:rPr lang="en-US" b="1" dirty="0"/>
              <a:t>Consuming high amounts of sugary foods and drinks</a:t>
            </a:r>
          </a:p>
          <a:p>
            <a:pPr marL="285750" indent="-285750">
              <a:buFont typeface="Arial" panose="020B0604020202020204" pitchFamily="34" charset="0"/>
              <a:buChar char="•"/>
            </a:pPr>
            <a:r>
              <a:rPr lang="en-US" b="1" dirty="0"/>
              <a:t>Medications that may cause dry mouth </a:t>
            </a:r>
          </a:p>
        </p:txBody>
      </p:sp>
      <p:sp>
        <p:nvSpPr>
          <p:cNvPr id="24" name="TextBox 23">
            <a:extLst>
              <a:ext uri="{FF2B5EF4-FFF2-40B4-BE49-F238E27FC236}">
                <a16:creationId xmlns:a16="http://schemas.microsoft.com/office/drawing/2014/main" id="{22988CB3-74AA-4E39-8C42-8563EDD354CC}"/>
              </a:ext>
            </a:extLst>
          </p:cNvPr>
          <p:cNvSpPr txBox="1"/>
          <p:nvPr/>
        </p:nvSpPr>
        <p:spPr>
          <a:xfrm>
            <a:off x="7157432" y="3429000"/>
            <a:ext cx="290830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Swelling of the face or in the mouth</a:t>
            </a:r>
          </a:p>
          <a:p>
            <a:pPr marL="285750" indent="-285750">
              <a:buFont typeface="Arial" panose="020B0604020202020204" pitchFamily="34" charset="0"/>
              <a:buChar char="•"/>
            </a:pPr>
            <a:r>
              <a:rPr lang="en-US" b="1" dirty="0"/>
              <a:t>Redness in or around the mouth</a:t>
            </a:r>
          </a:p>
          <a:p>
            <a:pPr marL="285750" indent="-285750">
              <a:buFont typeface="Arial" panose="020B0604020202020204" pitchFamily="34" charset="0"/>
              <a:buChar char="•"/>
            </a:pPr>
            <a:r>
              <a:rPr lang="en-US" b="1" dirty="0"/>
              <a:t>Pain in the mouth</a:t>
            </a:r>
          </a:p>
          <a:p>
            <a:pPr marL="285750" indent="-285750">
              <a:buFont typeface="Arial" panose="020B0604020202020204" pitchFamily="34" charset="0"/>
              <a:buChar char="•"/>
            </a:pPr>
            <a:r>
              <a:rPr lang="en-US" b="1" dirty="0"/>
              <a:t>Bad taste or change in the mouth</a:t>
            </a:r>
          </a:p>
        </p:txBody>
      </p:sp>
    </p:spTree>
    <p:extLst>
      <p:ext uri="{BB962C8B-B14F-4D97-AF65-F5344CB8AC3E}">
        <p14:creationId xmlns:p14="http://schemas.microsoft.com/office/powerpoint/2010/main" val="261845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AF26ED0-E27F-4D44-BB40-981675399BBC}"/>
              </a:ext>
            </a:extLst>
          </p:cNvPr>
          <p:cNvSpPr>
            <a:spLocks noGrp="1"/>
          </p:cNvSpPr>
          <p:nvPr>
            <p:ph type="title"/>
          </p:nvPr>
        </p:nvSpPr>
        <p:spPr>
          <a:xfrm>
            <a:off x="1286933" y="609600"/>
            <a:ext cx="10197494" cy="1099457"/>
          </a:xfrm>
        </p:spPr>
        <p:txBody>
          <a:bodyPr>
            <a:normAutofit/>
          </a:bodyPr>
          <a:lstStyle/>
          <a:p>
            <a:r>
              <a:rPr lang="en-US" b="1" dirty="0"/>
              <a:t>Preventing Tooth Decay</a:t>
            </a:r>
          </a:p>
        </p:txBody>
      </p:sp>
      <p:sp>
        <p:nvSpPr>
          <p:cNvPr id="53" name="Isosceles Triangle 5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2">
            <a:extLst>
              <a:ext uri="{FF2B5EF4-FFF2-40B4-BE49-F238E27FC236}">
                <a16:creationId xmlns:a16="http://schemas.microsoft.com/office/drawing/2014/main" id="{E79A4A04-D6D6-4FBF-8971-63C461FAFF9B}"/>
              </a:ext>
            </a:extLst>
          </p:cNvPr>
          <p:cNvSpPr>
            <a:spLocks noGrp="1"/>
          </p:cNvSpPr>
          <p:nvPr>
            <p:ph idx="1"/>
          </p:nvPr>
        </p:nvSpPr>
        <p:spPr>
          <a:xfrm>
            <a:off x="1286933" y="1709057"/>
            <a:ext cx="8596312" cy="4495377"/>
          </a:xfrm>
        </p:spPr>
        <p:txBody>
          <a:bodyPr>
            <a:normAutofit fontScale="85000" lnSpcReduction="10000"/>
          </a:bodyPr>
          <a:lstStyle/>
          <a:p>
            <a:pPr marL="0" indent="0">
              <a:buNone/>
            </a:pPr>
            <a:r>
              <a:rPr lang="en-US" sz="2000" b="1" dirty="0">
                <a:solidFill>
                  <a:schemeClr val="tx1">
                    <a:lumMod val="95000"/>
                    <a:lumOff val="5000"/>
                  </a:schemeClr>
                </a:solidFill>
              </a:rPr>
              <a:t>Ask your Provider about:</a:t>
            </a:r>
          </a:p>
          <a:p>
            <a:pPr marL="0" indent="0">
              <a:buNone/>
            </a:pPr>
            <a:r>
              <a:rPr lang="en-US" sz="2000" b="1" dirty="0">
                <a:solidFill>
                  <a:schemeClr val="tx1">
                    <a:lumMod val="95000"/>
                    <a:lumOff val="5000"/>
                  </a:schemeClr>
                </a:solidFill>
              </a:rPr>
              <a:t>Fluoride </a:t>
            </a:r>
          </a:p>
          <a:p>
            <a:pPr lvl="1"/>
            <a:r>
              <a:rPr lang="en-US" sz="2000" b="1" dirty="0">
                <a:solidFill>
                  <a:schemeClr val="tx1">
                    <a:lumMod val="95000"/>
                    <a:lumOff val="5000"/>
                  </a:schemeClr>
                </a:solidFill>
              </a:rPr>
              <a:t>Fluoride: Naturally-occurring mineral that helps protect against cavities by making the outer surface of the teeth more resistant to acid attacks</a:t>
            </a:r>
          </a:p>
          <a:p>
            <a:pPr lvl="1"/>
            <a:r>
              <a:rPr lang="en-US" sz="2000" b="1" dirty="0">
                <a:solidFill>
                  <a:schemeClr val="tx1">
                    <a:lumMod val="95000"/>
                    <a:lumOff val="5000"/>
                  </a:schemeClr>
                </a:solidFill>
              </a:rPr>
              <a:t>Fluoride Varnish: Protective coating that is painted on the teeth to help prevent new cavities and stop cavities that have already started</a:t>
            </a:r>
          </a:p>
          <a:p>
            <a:pPr lvl="1"/>
            <a:r>
              <a:rPr lang="en-US" sz="2000" b="1" dirty="0">
                <a:solidFill>
                  <a:schemeClr val="tx1">
                    <a:lumMod val="95000"/>
                    <a:lumOff val="5000"/>
                  </a:schemeClr>
                </a:solidFill>
              </a:rPr>
              <a:t>Topical fluoride: Found in toothpaste and mouthwash helps to protect the teeth</a:t>
            </a:r>
          </a:p>
          <a:p>
            <a:pPr lvl="1"/>
            <a:r>
              <a:rPr lang="en-US" sz="2000" b="1" dirty="0">
                <a:solidFill>
                  <a:schemeClr val="tx1">
                    <a:lumMod val="95000"/>
                    <a:lumOff val="5000"/>
                  </a:schemeClr>
                </a:solidFill>
              </a:rPr>
              <a:t>Systemic fluoride: Found in tap water helps strengthen bones and teeth</a:t>
            </a:r>
          </a:p>
          <a:p>
            <a:pPr marL="0" indent="0">
              <a:buNone/>
            </a:pPr>
            <a:r>
              <a:rPr lang="en-US" sz="2000" b="1" dirty="0">
                <a:solidFill>
                  <a:schemeClr val="tx1">
                    <a:lumMod val="95000"/>
                    <a:lumOff val="5000"/>
                  </a:schemeClr>
                </a:solidFill>
              </a:rPr>
              <a:t>Dental Sealants</a:t>
            </a:r>
          </a:p>
          <a:p>
            <a:pPr lvl="1"/>
            <a:r>
              <a:rPr lang="en-US" sz="2000" b="1" dirty="0">
                <a:solidFill>
                  <a:schemeClr val="tx1">
                    <a:lumMod val="95000"/>
                    <a:lumOff val="5000"/>
                  </a:schemeClr>
                </a:solidFill>
              </a:rPr>
              <a:t>Sealants are protective plastic coating that can be applied to the chewing surfaces of the back teeth where decay often starts</a:t>
            </a:r>
          </a:p>
          <a:p>
            <a:pPr lvl="1"/>
            <a:r>
              <a:rPr lang="en-US" sz="2000" b="1" dirty="0">
                <a:solidFill>
                  <a:schemeClr val="tx1">
                    <a:lumMod val="95000"/>
                    <a:lumOff val="5000"/>
                  </a:schemeClr>
                </a:solidFill>
              </a:rPr>
              <a:t>Sealants protects the grooves within the teeth from bacteria that may cause cavities</a:t>
            </a:r>
          </a:p>
          <a:p>
            <a:pPr lvl="1"/>
            <a:endParaRPr lang="en-US" b="1" dirty="0">
              <a:solidFill>
                <a:schemeClr val="tx1">
                  <a:lumMod val="95000"/>
                  <a:lumOff val="5000"/>
                </a:schemeClr>
              </a:solidFill>
            </a:endParaRPr>
          </a:p>
          <a:p>
            <a:pPr marL="457200" lvl="1" indent="0">
              <a:buNone/>
            </a:pPr>
            <a:endParaRPr lang="en-US" b="1" dirty="0">
              <a:solidFill>
                <a:schemeClr val="tx1">
                  <a:lumMod val="95000"/>
                  <a:lumOff val="5000"/>
                </a:schemeClr>
              </a:solidFill>
            </a:endParaRPr>
          </a:p>
        </p:txBody>
      </p:sp>
    </p:spTree>
    <p:extLst>
      <p:ext uri="{BB962C8B-B14F-4D97-AF65-F5344CB8AC3E}">
        <p14:creationId xmlns:p14="http://schemas.microsoft.com/office/powerpoint/2010/main" val="2816641764"/>
      </p:ext>
    </p:extLst>
  </p:cSld>
  <p:clrMapOvr>
    <a:masterClrMapping/>
  </p:clrMapOvr>
</p:sld>
</file>

<file path=ppt/theme/theme1.xml><?xml version="1.0" encoding="utf-8"?>
<a:theme xmlns:a="http://schemas.openxmlformats.org/drawingml/2006/main" name="1_Facet">
  <a:themeElements>
    <a:clrScheme name="Custom 5">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Custom 8">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Custom 6">
      <a:dk1>
        <a:srgbClr val="000000"/>
      </a:dk1>
      <a:lt1>
        <a:sysClr val="window" lastClr="FFFFFF"/>
      </a:lt1>
      <a:dk2>
        <a:srgbClr val="5E5E5E"/>
      </a:dk2>
      <a:lt2>
        <a:srgbClr val="DDDDDD"/>
      </a:lt2>
      <a:accent1>
        <a:srgbClr val="418AB3"/>
      </a:accent1>
      <a:accent2>
        <a:srgbClr val="92D050"/>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2646</Words>
  <Application>Microsoft Office PowerPoint</Application>
  <PresentationFormat>Widescreen</PresentationFormat>
  <Paragraphs>233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Trebuchet MS</vt:lpstr>
      <vt:lpstr>Wingdings 3</vt:lpstr>
      <vt:lpstr>1_Facet</vt:lpstr>
      <vt:lpstr>Facet</vt:lpstr>
      <vt:lpstr>2_Facet</vt:lpstr>
      <vt:lpstr>Basics of Oral Health Presentation</vt:lpstr>
      <vt:lpstr>To Learn and Review:</vt:lpstr>
      <vt:lpstr>Why Is Oral Health Important?</vt:lpstr>
      <vt:lpstr>Prevalence of Oral Disease</vt:lpstr>
      <vt:lpstr>Tooth Anatomy</vt:lpstr>
      <vt:lpstr>What Are Cavities?  Also known as Tooth Decay </vt:lpstr>
      <vt:lpstr>Stages of Tooth Decay</vt:lpstr>
      <vt:lpstr>Dental Decay</vt:lpstr>
      <vt:lpstr>Preventing Tooth Decay</vt:lpstr>
      <vt:lpstr>What is Plaque?</vt:lpstr>
      <vt:lpstr>Types of Oral Disease</vt:lpstr>
      <vt:lpstr>5 Steps of Prevention</vt:lpstr>
      <vt:lpstr>Community Oral Health Website</vt:lpstr>
      <vt:lpstr>Smilecalifornia.org</vt:lpstr>
      <vt:lpstr>5 Takeaways of Oral Health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Oral Health Presentation</dc:title>
  <dc:creator>Alexis T. Gutierrez</dc:creator>
  <cp:lastModifiedBy>Alexis T. Gutierrez</cp:lastModifiedBy>
  <cp:revision>3</cp:revision>
  <dcterms:created xsi:type="dcterms:W3CDTF">2020-01-08T23:36:10Z</dcterms:created>
  <dcterms:modified xsi:type="dcterms:W3CDTF">2020-01-08T23:40:15Z</dcterms:modified>
</cp:coreProperties>
</file>